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56" r:id="rId5"/>
    <p:sldId id="259" r:id="rId6"/>
    <p:sldId id="258" r:id="rId7"/>
    <p:sldId id="260" r:id="rId8"/>
    <p:sldId id="261" r:id="rId9"/>
    <p:sldId id="262" r:id="rId10"/>
    <p:sldId id="263" r:id="rId11"/>
    <p:sldId id="264" r:id="rId12"/>
    <p:sldId id="265"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49C669-0D55-F529-D65E-8AE14366E612}" name="Jane Stewart" initials="JS" userId="S::jane.stewart@petermac.org::6de94689-2975-4ef9-9257-a4a28d7bc366" providerId="AD"/>
  <p188:author id="{026C12E5-978A-CE34-4BF8-E1B57442AD34}" name="Jane Stewart" initials="JS" userId="S::Jane.Stewart@petermac.org::6de94689-2975-4ef9-9257-a4a28d7bc36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F6F0"/>
    <a:srgbClr val="2F4465"/>
    <a:srgbClr val="00A4DE"/>
    <a:srgbClr val="6AC6B5"/>
    <a:srgbClr val="00B0F0"/>
    <a:srgbClr val="0070C0"/>
    <a:srgbClr val="214775"/>
    <a:srgbClr val="D6F6F3"/>
    <a:srgbClr val="FFE525"/>
    <a:srgbClr val="B6E5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7119" autoAdjust="0"/>
  </p:normalViewPr>
  <p:slideViewPr>
    <p:cSldViewPr snapToGrid="0">
      <p:cViewPr varScale="1">
        <p:scale>
          <a:sx n="85" d="100"/>
          <a:sy n="85" d="100"/>
        </p:scale>
        <p:origin x="1554" y="11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3D9B57-9253-488B-AF9C-04F7D7AF99FC}" type="datetimeFigureOut">
              <a:rPr lang="en-AU" smtClean="0"/>
              <a:t>7/05/2026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4A2265-5B3C-47E6-9122-420D624DDDFC}" type="slidenum">
              <a:rPr lang="en-AU" smtClean="0"/>
              <a:t>‹#›</a:t>
            </a:fld>
            <a:endParaRPr lang="en-AU"/>
          </a:p>
        </p:txBody>
      </p:sp>
    </p:spTree>
    <p:extLst>
      <p:ext uri="{BB962C8B-B14F-4D97-AF65-F5344CB8AC3E}">
        <p14:creationId xmlns:p14="http://schemas.microsoft.com/office/powerpoint/2010/main" val="802780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94A2265-5B3C-47E6-9122-420D624DDDFC}" type="slidenum">
              <a:rPr lang="en-AU" smtClean="0"/>
              <a:t>1</a:t>
            </a:fld>
            <a:endParaRPr lang="en-AU"/>
          </a:p>
        </p:txBody>
      </p:sp>
    </p:spTree>
    <p:extLst>
      <p:ext uri="{BB962C8B-B14F-4D97-AF65-F5344CB8AC3E}">
        <p14:creationId xmlns:p14="http://schemas.microsoft.com/office/powerpoint/2010/main" val="1507509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B015D-804C-EFDB-6A61-1711C363F7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F654D7-5035-122E-B7F4-89BA855C9B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468C63-AC81-AFBD-85DD-EFB9CD8A0CF3}"/>
              </a:ext>
            </a:extLst>
          </p:cNvPr>
          <p:cNvSpPr>
            <a:spLocks noGrp="1"/>
          </p:cNvSpPr>
          <p:nvPr>
            <p:ph type="body" idx="1"/>
          </p:nvPr>
        </p:nvSpPr>
        <p:spPr/>
        <p:txBody>
          <a:bodyPr/>
          <a:lstStyle/>
          <a:p>
            <a:pPr marL="171450" indent="-171450">
              <a:buFont typeface="Arial" panose="020B0604020202020204" pitchFamily="34" charset="0"/>
              <a:buChar char="•"/>
            </a:pPr>
            <a:r>
              <a:rPr lang="en-US" dirty="0"/>
              <a:t>The COSA implementation toolkit has been developed to support implementation of the position statement recommendations into clinical practice</a:t>
            </a:r>
          </a:p>
          <a:p>
            <a:pPr marL="171450" indent="-171450">
              <a:buFont typeface="Arial" panose="020B0604020202020204" pitchFamily="34" charset="0"/>
              <a:buChar char="•"/>
            </a:pPr>
            <a:r>
              <a:rPr lang="en-US" dirty="0"/>
              <a:t>You can find a suite of practical resources to support screening, assessment, treatment, the role of the multidisciplinary team, transitions of care as well as resources to </a:t>
            </a:r>
            <a:r>
              <a:rPr lang="en-US"/>
              <a:t>support implementation.</a:t>
            </a:r>
            <a:endParaRPr lang="en-AU" dirty="0"/>
          </a:p>
        </p:txBody>
      </p:sp>
      <p:sp>
        <p:nvSpPr>
          <p:cNvPr id="4" name="Slide Number Placeholder 3">
            <a:extLst>
              <a:ext uri="{FF2B5EF4-FFF2-40B4-BE49-F238E27FC236}">
                <a16:creationId xmlns:a16="http://schemas.microsoft.com/office/drawing/2014/main" id="{4F617A27-EA9E-6D48-CD88-E7E8B5BBFB48}"/>
              </a:ext>
            </a:extLst>
          </p:cNvPr>
          <p:cNvSpPr>
            <a:spLocks noGrp="1"/>
          </p:cNvSpPr>
          <p:nvPr>
            <p:ph type="sldNum" sz="quarter" idx="5"/>
          </p:nvPr>
        </p:nvSpPr>
        <p:spPr/>
        <p:txBody>
          <a:bodyPr/>
          <a:lstStyle/>
          <a:p>
            <a:fld id="{F94A2265-5B3C-47E6-9122-420D624DDDFC}" type="slidenum">
              <a:rPr lang="en-AU" smtClean="0"/>
              <a:t>10</a:t>
            </a:fld>
            <a:endParaRPr lang="en-AU"/>
          </a:p>
        </p:txBody>
      </p:sp>
    </p:spTree>
    <p:extLst>
      <p:ext uri="{BB962C8B-B14F-4D97-AF65-F5344CB8AC3E}">
        <p14:creationId xmlns:p14="http://schemas.microsoft.com/office/powerpoint/2010/main" val="1639784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Malnutrition is a condition </a:t>
            </a:r>
            <a:r>
              <a:rPr lang="en-US" sz="1200" i="0" dirty="0" err="1">
                <a:solidFill>
                  <a:srgbClr val="002060"/>
                </a:solidFill>
              </a:rPr>
              <a:t>characterised</a:t>
            </a:r>
            <a:r>
              <a:rPr lang="en-US" sz="1200" i="0" dirty="0">
                <a:solidFill>
                  <a:srgbClr val="002060"/>
                </a:solidFill>
              </a:rPr>
              <a:t> by loss of weight, loss of muscle or low body mass index, plus reduced food intake/ assimilation or inflammation.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dirty="0">
                <a:solidFill>
                  <a:srgbClr val="002060"/>
                </a:solidFill>
              </a:rPr>
              <a:t>Sarcopenia is a condition </a:t>
            </a:r>
            <a:r>
              <a:rPr lang="en-US" sz="1200" i="0" dirty="0" err="1">
                <a:solidFill>
                  <a:srgbClr val="0070C0"/>
                </a:solidFill>
              </a:rPr>
              <a:t>characterised</a:t>
            </a:r>
            <a:r>
              <a:rPr lang="en-US" sz="1200" i="0" dirty="0">
                <a:solidFill>
                  <a:srgbClr val="0070C0"/>
                </a:solidFill>
              </a:rPr>
              <a:t> by loss of skeletal muscle mass and strength with an impact on physical performance.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Low muscle mass is a common factor across both malnutrition and sarcopenia</a:t>
            </a:r>
          </a:p>
          <a:p>
            <a:endParaRPr lang="en-AU" dirty="0"/>
          </a:p>
        </p:txBody>
      </p:sp>
      <p:sp>
        <p:nvSpPr>
          <p:cNvPr id="4" name="Slide Number Placeholder 3"/>
          <p:cNvSpPr>
            <a:spLocks noGrp="1"/>
          </p:cNvSpPr>
          <p:nvPr>
            <p:ph type="sldNum" sz="quarter" idx="5"/>
          </p:nvPr>
        </p:nvSpPr>
        <p:spPr/>
        <p:txBody>
          <a:bodyPr/>
          <a:lstStyle/>
          <a:p>
            <a:fld id="{F94A2265-5B3C-47E6-9122-420D624DDDFC}" type="slidenum">
              <a:rPr lang="en-AU" smtClean="0"/>
              <a:t>2</a:t>
            </a:fld>
            <a:endParaRPr lang="en-AU"/>
          </a:p>
        </p:txBody>
      </p:sp>
    </p:spTree>
    <p:extLst>
      <p:ext uri="{BB962C8B-B14F-4D97-AF65-F5344CB8AC3E}">
        <p14:creationId xmlns:p14="http://schemas.microsoft.com/office/powerpoint/2010/main" val="2005542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Malnutrition and sarcopenia are common conditions, affecting approximately 1 in 3 people with cancer</a:t>
            </a:r>
            <a:endParaRPr lang="en-AU" dirty="0"/>
          </a:p>
        </p:txBody>
      </p:sp>
      <p:sp>
        <p:nvSpPr>
          <p:cNvPr id="4" name="Slide Number Placeholder 3"/>
          <p:cNvSpPr>
            <a:spLocks noGrp="1"/>
          </p:cNvSpPr>
          <p:nvPr>
            <p:ph type="sldNum" sz="quarter" idx="5"/>
          </p:nvPr>
        </p:nvSpPr>
        <p:spPr/>
        <p:txBody>
          <a:bodyPr/>
          <a:lstStyle/>
          <a:p>
            <a:fld id="{F94A2265-5B3C-47E6-9122-420D624DDDFC}" type="slidenum">
              <a:rPr lang="en-AU" smtClean="0"/>
              <a:t>3</a:t>
            </a:fld>
            <a:endParaRPr lang="en-AU"/>
          </a:p>
        </p:txBody>
      </p:sp>
    </p:spTree>
    <p:extLst>
      <p:ext uri="{BB962C8B-B14F-4D97-AF65-F5344CB8AC3E}">
        <p14:creationId xmlns:p14="http://schemas.microsoft.com/office/powerpoint/2010/main" val="1145959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Cancer related muscle loss occurs rapidly.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100 days of cancer treatment, we can see muscle losses equivalent to that seen in 20 years of aging</a:t>
            </a:r>
            <a:endParaRPr lang="en-AU" dirty="0"/>
          </a:p>
          <a:p>
            <a:endParaRPr lang="en-AU" dirty="0"/>
          </a:p>
        </p:txBody>
      </p:sp>
      <p:sp>
        <p:nvSpPr>
          <p:cNvPr id="4" name="Slide Number Placeholder 3"/>
          <p:cNvSpPr>
            <a:spLocks noGrp="1"/>
          </p:cNvSpPr>
          <p:nvPr>
            <p:ph type="sldNum" sz="quarter" idx="5"/>
          </p:nvPr>
        </p:nvSpPr>
        <p:spPr/>
        <p:txBody>
          <a:bodyPr/>
          <a:lstStyle/>
          <a:p>
            <a:fld id="{F94A2265-5B3C-47E6-9122-420D624DDDFC}" type="slidenum">
              <a:rPr lang="en-AU" smtClean="0"/>
              <a:t>4</a:t>
            </a:fld>
            <a:endParaRPr lang="en-AU"/>
          </a:p>
        </p:txBody>
      </p:sp>
    </p:spTree>
    <p:extLst>
      <p:ext uri="{BB962C8B-B14F-4D97-AF65-F5344CB8AC3E}">
        <p14:creationId xmlns:p14="http://schemas.microsoft.com/office/powerpoint/2010/main" val="4110215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F1C02-AC44-476D-6300-DC6EE035C5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B9432D-25E7-3FA0-9EFB-A3DB1863DB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1E36E3-B901-8D57-8D17-2C1655EC6084}"/>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n-lt"/>
                <a:ea typeface="Calibri" panose="020F0502020204030204" pitchFamily="34" charset="0"/>
                <a:cs typeface="Calibri" panose="020F0502020204030204" pitchFamily="34" charset="0"/>
              </a:rPr>
              <a:t>Malnutrition and low muscle mass are independent predictors of adverse clinical outcomes such as post-operative complications,  treatment interruptions related to increased treatment toxicity, unplanned hospital admissions, an increased length of stay and increased cost to the health system. As well as reduced quality of life and reduced overall survival</a:t>
            </a:r>
          </a:p>
          <a:p>
            <a:pPr marL="171450" indent="-171450">
              <a:buFont typeface="Arial" panose="020B0604020202020204" pitchFamily="34" charset="0"/>
              <a:buChar char="•"/>
            </a:pPr>
            <a:r>
              <a:rPr lang="en-AU" dirty="0"/>
              <a:t>Early identification and treatment of malnutrition mitigates these adverse outcomes and is estimated to save </a:t>
            </a:r>
            <a:r>
              <a:rPr lang="en-AU" b="1" dirty="0"/>
              <a:t>the health system </a:t>
            </a:r>
            <a:r>
              <a:rPr lang="en-AU" dirty="0"/>
              <a:t>$800K per 100,000 population</a:t>
            </a:r>
          </a:p>
          <a:p>
            <a:pPr marL="171450" indent="-171450">
              <a:buFont typeface="Arial" panose="020B0604020202020204" pitchFamily="34" charset="0"/>
              <a:buChar char="•"/>
            </a:pPr>
            <a:r>
              <a:rPr lang="en-AU" sz="1800" b="0" i="0" u="none" strike="noStrike" dirty="0">
                <a:solidFill>
                  <a:srgbClr val="000000"/>
                </a:solidFill>
                <a:effectLst/>
                <a:latin typeface="Calibri" panose="020F0502020204030204" pitchFamily="34" charset="0"/>
              </a:rPr>
              <a:t>This highlights the need for models of care that support early identification and treatment of BOTH malnutrition AND sarcopenia to improve clinical outcomes in people with cancer.</a:t>
            </a:r>
          </a:p>
        </p:txBody>
      </p:sp>
      <p:sp>
        <p:nvSpPr>
          <p:cNvPr id="4" name="Slide Number Placeholder 3">
            <a:extLst>
              <a:ext uri="{FF2B5EF4-FFF2-40B4-BE49-F238E27FC236}">
                <a16:creationId xmlns:a16="http://schemas.microsoft.com/office/drawing/2014/main" id="{6E4F8157-CB16-ED63-4268-680722B01076}"/>
              </a:ext>
            </a:extLst>
          </p:cNvPr>
          <p:cNvSpPr>
            <a:spLocks noGrp="1"/>
          </p:cNvSpPr>
          <p:nvPr>
            <p:ph type="sldNum" sz="quarter" idx="5"/>
          </p:nvPr>
        </p:nvSpPr>
        <p:spPr/>
        <p:txBody>
          <a:bodyPr/>
          <a:lstStyle/>
          <a:p>
            <a:fld id="{F94A2265-5B3C-47E6-9122-420D624DDDFC}" type="slidenum">
              <a:rPr lang="en-AU" smtClean="0"/>
              <a:t>5</a:t>
            </a:fld>
            <a:endParaRPr lang="en-AU"/>
          </a:p>
        </p:txBody>
      </p:sp>
    </p:spTree>
    <p:extLst>
      <p:ext uri="{BB962C8B-B14F-4D97-AF65-F5344CB8AC3E}">
        <p14:creationId xmlns:p14="http://schemas.microsoft.com/office/powerpoint/2010/main" val="1658378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B023D-A050-2989-9ED2-473D7DAD42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CD0806-126E-1763-6149-E993C56665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96901C-DBFE-DA0B-13FC-17F7E67839EC}"/>
              </a:ext>
            </a:extLst>
          </p:cNvPr>
          <p:cNvSpPr>
            <a:spLocks noGrp="1"/>
          </p:cNvSpPr>
          <p:nvPr>
            <p:ph type="body" idx="1"/>
          </p:nvPr>
        </p:nvSpPr>
        <p:spPr/>
        <p:txBody>
          <a:bodyPr/>
          <a:lstStyle/>
          <a:p>
            <a:pPr marL="171450" indent="-171450">
              <a:buFont typeface="Arial" panose="020B0604020202020204" pitchFamily="34" charset="0"/>
              <a:buChar char="•"/>
            </a:pPr>
            <a:r>
              <a:rPr lang="en-US" sz="1200" b="0" dirty="0">
                <a:solidFill>
                  <a:srgbClr val="002060"/>
                </a:solidFill>
              </a:rPr>
              <a:t>Despite a strong evidence base relating to cancer-related malnutrition, we know that gaps in nutrition care remain</a:t>
            </a:r>
          </a:p>
          <a:p>
            <a:pPr marL="171450" indent="-171450">
              <a:buFont typeface="Arial" panose="020B0604020202020204" pitchFamily="34" charset="0"/>
              <a:buChar char="•"/>
            </a:pPr>
            <a:r>
              <a:rPr lang="en-US" sz="1200" b="0" dirty="0">
                <a:solidFill>
                  <a:srgbClr val="002060"/>
                </a:solidFill>
              </a:rPr>
              <a:t>Multiple evidence-based guidelines indicate nutrition care should be a </a:t>
            </a:r>
            <a:r>
              <a:rPr lang="en-US" sz="1200" b="0" dirty="0">
                <a:solidFill>
                  <a:schemeClr val="accent4"/>
                </a:solidFill>
              </a:rPr>
              <a:t>key component of cancer care</a:t>
            </a:r>
          </a:p>
          <a:p>
            <a:pPr marL="171450" indent="-171450">
              <a:buFont typeface="Arial" panose="020B0604020202020204" pitchFamily="34" charset="0"/>
              <a:buChar char="•"/>
            </a:pPr>
            <a:r>
              <a:rPr lang="en-US" sz="1200" b="0" dirty="0">
                <a:solidFill>
                  <a:srgbClr val="002060"/>
                </a:solidFill>
              </a:rPr>
              <a:t>Patients and carers believe nutrition is </a:t>
            </a:r>
            <a:r>
              <a:rPr lang="en-US" sz="1200" b="0" dirty="0">
                <a:solidFill>
                  <a:schemeClr val="accent4"/>
                </a:solidFill>
              </a:rPr>
              <a:t>important</a:t>
            </a:r>
            <a:r>
              <a:rPr lang="en-US" sz="1200" b="0" dirty="0">
                <a:solidFill>
                  <a:srgbClr val="002060"/>
                </a:solidFill>
              </a:rPr>
              <a:t>, reporting high interest and need for nutrition care</a:t>
            </a:r>
          </a:p>
          <a:p>
            <a:pPr marL="171450" indent="-171450">
              <a:buFont typeface="Arial" panose="020B0604020202020204" pitchFamily="34" charset="0"/>
              <a:buChar char="•"/>
            </a:pPr>
            <a:r>
              <a:rPr lang="en-US" sz="1200" b="0" dirty="0">
                <a:solidFill>
                  <a:srgbClr val="002060"/>
                </a:solidFill>
              </a:rPr>
              <a:t>However, </a:t>
            </a:r>
            <a:r>
              <a:rPr lang="en-US" sz="1200" b="0" dirty="0">
                <a:solidFill>
                  <a:schemeClr val="accent4"/>
                </a:solidFill>
              </a:rPr>
              <a:t>access</a:t>
            </a:r>
            <a:r>
              <a:rPr lang="en-US" sz="1200" b="0" dirty="0">
                <a:solidFill>
                  <a:srgbClr val="002060"/>
                </a:solidFill>
              </a:rPr>
              <a:t> to nutrition care and information is limited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latin typeface="+mn-lt"/>
                <a:ea typeface="Calibri"/>
                <a:cs typeface="Calibri"/>
              </a:rPr>
              <a:t>Data from the 2024 Victorian cancer malnutrition point prevalence study, found that approximately 50% of patients with malnutrition were not under the care of a dietitian.  </a:t>
            </a:r>
          </a:p>
        </p:txBody>
      </p:sp>
      <p:sp>
        <p:nvSpPr>
          <p:cNvPr id="4" name="Slide Number Placeholder 3">
            <a:extLst>
              <a:ext uri="{FF2B5EF4-FFF2-40B4-BE49-F238E27FC236}">
                <a16:creationId xmlns:a16="http://schemas.microsoft.com/office/drawing/2014/main" id="{49F02262-928A-95B4-D139-398322D9D3CF}"/>
              </a:ext>
            </a:extLst>
          </p:cNvPr>
          <p:cNvSpPr>
            <a:spLocks noGrp="1"/>
          </p:cNvSpPr>
          <p:nvPr>
            <p:ph type="sldNum" sz="quarter" idx="5"/>
          </p:nvPr>
        </p:nvSpPr>
        <p:spPr/>
        <p:txBody>
          <a:bodyPr/>
          <a:lstStyle/>
          <a:p>
            <a:fld id="{F94A2265-5B3C-47E6-9122-420D624DDDFC}" type="slidenum">
              <a:rPr lang="en-AU" smtClean="0"/>
              <a:t>6</a:t>
            </a:fld>
            <a:endParaRPr lang="en-AU"/>
          </a:p>
        </p:txBody>
      </p:sp>
    </p:spTree>
    <p:extLst>
      <p:ext uri="{BB962C8B-B14F-4D97-AF65-F5344CB8AC3E}">
        <p14:creationId xmlns:p14="http://schemas.microsoft.com/office/powerpoint/2010/main" val="2326968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66E30-733A-FA05-A46A-6487916C20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FF9818-FAE9-054A-1D1C-86BE458EF5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02F0C7-FFC3-D281-6E0E-F581A69CEBC2}"/>
              </a:ext>
            </a:extLst>
          </p:cNvPr>
          <p:cNvSpPr>
            <a:spLocks noGrp="1"/>
          </p:cNvSpPr>
          <p:nvPr>
            <p:ph type="body" idx="1"/>
          </p:nvPr>
        </p:nvSpPr>
        <p:spPr/>
        <p:txBody>
          <a:bodyPr/>
          <a:lstStyle/>
          <a:p>
            <a:r>
              <a:rPr lang="en-US" dirty="0"/>
              <a:t>The COSA position statement on cancer related malnutrition and sarcopenia was released in 2020</a:t>
            </a:r>
            <a:endParaRPr lang="en-AU" dirty="0"/>
          </a:p>
        </p:txBody>
      </p:sp>
      <p:sp>
        <p:nvSpPr>
          <p:cNvPr id="4" name="Slide Number Placeholder 3">
            <a:extLst>
              <a:ext uri="{FF2B5EF4-FFF2-40B4-BE49-F238E27FC236}">
                <a16:creationId xmlns:a16="http://schemas.microsoft.com/office/drawing/2014/main" id="{C265EE79-91F5-1346-B0A1-459C1E72F658}"/>
              </a:ext>
            </a:extLst>
          </p:cNvPr>
          <p:cNvSpPr>
            <a:spLocks noGrp="1"/>
          </p:cNvSpPr>
          <p:nvPr>
            <p:ph type="sldNum" sz="quarter" idx="5"/>
          </p:nvPr>
        </p:nvSpPr>
        <p:spPr/>
        <p:txBody>
          <a:bodyPr/>
          <a:lstStyle/>
          <a:p>
            <a:fld id="{F94A2265-5B3C-47E6-9122-420D624DDDFC}" type="slidenum">
              <a:rPr lang="en-AU" smtClean="0"/>
              <a:t>7</a:t>
            </a:fld>
            <a:endParaRPr lang="en-AU"/>
          </a:p>
        </p:txBody>
      </p:sp>
    </p:spTree>
    <p:extLst>
      <p:ext uri="{BB962C8B-B14F-4D97-AF65-F5344CB8AC3E}">
        <p14:creationId xmlns:p14="http://schemas.microsoft.com/office/powerpoint/2010/main" val="2086749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BD412-0506-FAB2-2966-409093398A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AE8961-8736-C929-033D-523C1EF44C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EF63BF-4069-80C2-B332-C271909080E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The position statement encourages clinicians to consider malnutrition and sarcopenia across the continuum of care and provides 9 x evidence-based recommendations addressing screening, assessment, treatment and the role of the multidisciplinary team</a:t>
            </a:r>
            <a:endParaRPr lang="en-AU" sz="1200" b="0" i="0" kern="1200" dirty="0">
              <a:solidFill>
                <a:schemeClr val="tx1"/>
              </a:solidFill>
              <a:effectLst/>
              <a:latin typeface="+mn-lt"/>
              <a:ea typeface="+mn-ea"/>
              <a:cs typeface="+mn-cs"/>
            </a:endParaRPr>
          </a:p>
          <a:p>
            <a:endParaRPr lang="en-AU" dirty="0"/>
          </a:p>
        </p:txBody>
      </p:sp>
      <p:sp>
        <p:nvSpPr>
          <p:cNvPr id="4" name="Slide Number Placeholder 3">
            <a:extLst>
              <a:ext uri="{FF2B5EF4-FFF2-40B4-BE49-F238E27FC236}">
                <a16:creationId xmlns:a16="http://schemas.microsoft.com/office/drawing/2014/main" id="{3C878857-F631-8502-73BD-96E855E081AD}"/>
              </a:ext>
            </a:extLst>
          </p:cNvPr>
          <p:cNvSpPr>
            <a:spLocks noGrp="1"/>
          </p:cNvSpPr>
          <p:nvPr>
            <p:ph type="sldNum" sz="quarter" idx="5"/>
          </p:nvPr>
        </p:nvSpPr>
        <p:spPr/>
        <p:txBody>
          <a:bodyPr/>
          <a:lstStyle/>
          <a:p>
            <a:fld id="{F94A2265-5B3C-47E6-9122-420D624DDDFC}" type="slidenum">
              <a:rPr lang="en-AU" smtClean="0"/>
              <a:t>8</a:t>
            </a:fld>
            <a:endParaRPr lang="en-AU"/>
          </a:p>
        </p:txBody>
      </p:sp>
    </p:spTree>
    <p:extLst>
      <p:ext uri="{BB962C8B-B14F-4D97-AF65-F5344CB8AC3E}">
        <p14:creationId xmlns:p14="http://schemas.microsoft.com/office/powerpoint/2010/main" val="1663089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2579C-003D-6033-61FB-7BBE40AB27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D82DBB-4384-54FD-0B38-5918EA9CEC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FC5395-7756-EC75-288A-78141FBB083B}"/>
              </a:ext>
            </a:extLst>
          </p:cNvPr>
          <p:cNvSpPr>
            <a:spLocks noGrp="1"/>
          </p:cNvSpPr>
          <p:nvPr>
            <p:ph type="body" idx="1"/>
          </p:nvPr>
        </p:nvSpPr>
        <p:spPr/>
        <p:txBody>
          <a:bodyPr/>
          <a:lstStyle/>
          <a:p>
            <a:r>
              <a:rPr lang="en-US" dirty="0"/>
              <a:t>Add your local audit data here:</a:t>
            </a:r>
          </a:p>
          <a:p>
            <a:r>
              <a:rPr lang="en-US" dirty="0"/>
              <a:t>You could also add local data relating to prevalence of malnutrition or sarcopenia and what proportion of these are under the care of Dietitians or Physiotherapy/Exercise Physiologist</a:t>
            </a:r>
            <a:endParaRPr lang="en-AU" dirty="0"/>
          </a:p>
          <a:p>
            <a:endParaRPr lang="en-AU" dirty="0"/>
          </a:p>
        </p:txBody>
      </p:sp>
      <p:sp>
        <p:nvSpPr>
          <p:cNvPr id="4" name="Slide Number Placeholder 3">
            <a:extLst>
              <a:ext uri="{FF2B5EF4-FFF2-40B4-BE49-F238E27FC236}">
                <a16:creationId xmlns:a16="http://schemas.microsoft.com/office/drawing/2014/main" id="{058F26FE-1AB6-0296-0B2D-5E290ED77C8B}"/>
              </a:ext>
            </a:extLst>
          </p:cNvPr>
          <p:cNvSpPr>
            <a:spLocks noGrp="1"/>
          </p:cNvSpPr>
          <p:nvPr>
            <p:ph type="sldNum" sz="quarter" idx="5"/>
          </p:nvPr>
        </p:nvSpPr>
        <p:spPr/>
        <p:txBody>
          <a:bodyPr/>
          <a:lstStyle/>
          <a:p>
            <a:fld id="{F94A2265-5B3C-47E6-9122-420D624DDDFC}" type="slidenum">
              <a:rPr lang="en-AU" smtClean="0"/>
              <a:t>9</a:t>
            </a:fld>
            <a:endParaRPr lang="en-AU"/>
          </a:p>
        </p:txBody>
      </p:sp>
    </p:spTree>
    <p:extLst>
      <p:ext uri="{BB962C8B-B14F-4D97-AF65-F5344CB8AC3E}">
        <p14:creationId xmlns:p14="http://schemas.microsoft.com/office/powerpoint/2010/main" val="1875860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3864D-2373-16D1-BFB9-0680E49E76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48B72A0-DB56-58DF-8040-A6724B756E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8A166B0-6FB7-A25B-7227-87B0CEA36926}"/>
              </a:ext>
            </a:extLst>
          </p:cNvPr>
          <p:cNvSpPr>
            <a:spLocks noGrp="1"/>
          </p:cNvSpPr>
          <p:nvPr>
            <p:ph type="dt" sz="half" idx="10"/>
          </p:nvPr>
        </p:nvSpPr>
        <p:spPr/>
        <p:txBody>
          <a:bodyPr/>
          <a:lstStyle/>
          <a:p>
            <a:fld id="{4D87B879-6814-6543-AFC3-488B5E07A818}" type="datetimeFigureOut">
              <a:rPr lang="en-US" smtClean="0"/>
              <a:t>5/7/2026</a:t>
            </a:fld>
            <a:endParaRPr lang="en-US"/>
          </a:p>
        </p:txBody>
      </p:sp>
      <p:sp>
        <p:nvSpPr>
          <p:cNvPr id="5" name="Footer Placeholder 4">
            <a:extLst>
              <a:ext uri="{FF2B5EF4-FFF2-40B4-BE49-F238E27FC236}">
                <a16:creationId xmlns:a16="http://schemas.microsoft.com/office/drawing/2014/main" id="{77C993DE-6453-3775-557B-D2B1EE2C7B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6F62C5-B97A-4BC4-5CFF-2A96187838C9}"/>
              </a:ext>
            </a:extLst>
          </p:cNvPr>
          <p:cNvSpPr>
            <a:spLocks noGrp="1"/>
          </p:cNvSpPr>
          <p:nvPr>
            <p:ph type="sldNum" sz="quarter" idx="12"/>
          </p:nvPr>
        </p:nvSpPr>
        <p:spPr/>
        <p:txBody>
          <a:bodyPr/>
          <a:lstStyle/>
          <a:p>
            <a:fld id="{8CD1F7B3-7371-3F46-A33B-DC311F109030}" type="slidenum">
              <a:rPr lang="en-US" smtClean="0"/>
              <a:t>‹#›</a:t>
            </a:fld>
            <a:endParaRPr lang="en-US"/>
          </a:p>
        </p:txBody>
      </p:sp>
    </p:spTree>
    <p:extLst>
      <p:ext uri="{BB962C8B-B14F-4D97-AF65-F5344CB8AC3E}">
        <p14:creationId xmlns:p14="http://schemas.microsoft.com/office/powerpoint/2010/main" val="3102136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ECAC5-7E47-D706-7A33-042958913AC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B5C9426-3005-4BB6-2033-DBC7490F2E3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DB14440-FA20-A37D-83A5-7C5E8355E122}"/>
              </a:ext>
            </a:extLst>
          </p:cNvPr>
          <p:cNvSpPr>
            <a:spLocks noGrp="1"/>
          </p:cNvSpPr>
          <p:nvPr>
            <p:ph type="dt" sz="half" idx="10"/>
          </p:nvPr>
        </p:nvSpPr>
        <p:spPr/>
        <p:txBody>
          <a:bodyPr/>
          <a:lstStyle/>
          <a:p>
            <a:fld id="{4D87B879-6814-6543-AFC3-488B5E07A818}" type="datetimeFigureOut">
              <a:rPr lang="en-US" smtClean="0"/>
              <a:t>5/7/2026</a:t>
            </a:fld>
            <a:endParaRPr lang="en-US"/>
          </a:p>
        </p:txBody>
      </p:sp>
      <p:sp>
        <p:nvSpPr>
          <p:cNvPr id="5" name="Footer Placeholder 4">
            <a:extLst>
              <a:ext uri="{FF2B5EF4-FFF2-40B4-BE49-F238E27FC236}">
                <a16:creationId xmlns:a16="http://schemas.microsoft.com/office/drawing/2014/main" id="{9F507B1D-0A03-EA94-55AB-0E80F63BDF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009A24-DBD7-58E7-555A-EABA635967C8}"/>
              </a:ext>
            </a:extLst>
          </p:cNvPr>
          <p:cNvSpPr>
            <a:spLocks noGrp="1"/>
          </p:cNvSpPr>
          <p:nvPr>
            <p:ph type="sldNum" sz="quarter" idx="12"/>
          </p:nvPr>
        </p:nvSpPr>
        <p:spPr/>
        <p:txBody>
          <a:bodyPr/>
          <a:lstStyle/>
          <a:p>
            <a:fld id="{8CD1F7B3-7371-3F46-A33B-DC311F109030}" type="slidenum">
              <a:rPr lang="en-US" smtClean="0"/>
              <a:t>‹#›</a:t>
            </a:fld>
            <a:endParaRPr lang="en-US"/>
          </a:p>
        </p:txBody>
      </p:sp>
    </p:spTree>
    <p:extLst>
      <p:ext uri="{BB962C8B-B14F-4D97-AF65-F5344CB8AC3E}">
        <p14:creationId xmlns:p14="http://schemas.microsoft.com/office/powerpoint/2010/main" val="966498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40CD24-507C-B342-902A-2774A1E4314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4C0D632-EF1C-F1DE-D320-DD95407D842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C23E40F-3988-0375-AF2D-28B8F27D8E34}"/>
              </a:ext>
            </a:extLst>
          </p:cNvPr>
          <p:cNvSpPr>
            <a:spLocks noGrp="1"/>
          </p:cNvSpPr>
          <p:nvPr>
            <p:ph type="dt" sz="half" idx="10"/>
          </p:nvPr>
        </p:nvSpPr>
        <p:spPr/>
        <p:txBody>
          <a:bodyPr/>
          <a:lstStyle/>
          <a:p>
            <a:fld id="{4D87B879-6814-6543-AFC3-488B5E07A818}" type="datetimeFigureOut">
              <a:rPr lang="en-US" smtClean="0"/>
              <a:t>5/7/2026</a:t>
            </a:fld>
            <a:endParaRPr lang="en-US"/>
          </a:p>
        </p:txBody>
      </p:sp>
      <p:sp>
        <p:nvSpPr>
          <p:cNvPr id="5" name="Footer Placeholder 4">
            <a:extLst>
              <a:ext uri="{FF2B5EF4-FFF2-40B4-BE49-F238E27FC236}">
                <a16:creationId xmlns:a16="http://schemas.microsoft.com/office/drawing/2014/main" id="{8F0C431A-B451-AFDC-6D0E-224706369E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07F7ED-24D0-FA3C-6682-962D9DD3DFF4}"/>
              </a:ext>
            </a:extLst>
          </p:cNvPr>
          <p:cNvSpPr>
            <a:spLocks noGrp="1"/>
          </p:cNvSpPr>
          <p:nvPr>
            <p:ph type="sldNum" sz="quarter" idx="12"/>
          </p:nvPr>
        </p:nvSpPr>
        <p:spPr/>
        <p:txBody>
          <a:bodyPr/>
          <a:lstStyle/>
          <a:p>
            <a:fld id="{8CD1F7B3-7371-3F46-A33B-DC311F109030}" type="slidenum">
              <a:rPr lang="en-US" smtClean="0"/>
              <a:t>‹#›</a:t>
            </a:fld>
            <a:endParaRPr lang="en-US"/>
          </a:p>
        </p:txBody>
      </p:sp>
    </p:spTree>
    <p:extLst>
      <p:ext uri="{BB962C8B-B14F-4D97-AF65-F5344CB8AC3E}">
        <p14:creationId xmlns:p14="http://schemas.microsoft.com/office/powerpoint/2010/main" val="2740646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79E26-F74B-21C6-BB44-655286A7C6F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08E4B4B-B5AA-936F-CD03-DCF49472E45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6FE2B91-31DF-2583-7202-354B3A7C6503}"/>
              </a:ext>
            </a:extLst>
          </p:cNvPr>
          <p:cNvSpPr>
            <a:spLocks noGrp="1"/>
          </p:cNvSpPr>
          <p:nvPr>
            <p:ph type="dt" sz="half" idx="10"/>
          </p:nvPr>
        </p:nvSpPr>
        <p:spPr/>
        <p:txBody>
          <a:bodyPr/>
          <a:lstStyle/>
          <a:p>
            <a:fld id="{4D87B879-6814-6543-AFC3-488B5E07A818}" type="datetimeFigureOut">
              <a:rPr lang="en-US" smtClean="0"/>
              <a:t>5/7/2026</a:t>
            </a:fld>
            <a:endParaRPr lang="en-US"/>
          </a:p>
        </p:txBody>
      </p:sp>
      <p:sp>
        <p:nvSpPr>
          <p:cNvPr id="5" name="Footer Placeholder 4">
            <a:extLst>
              <a:ext uri="{FF2B5EF4-FFF2-40B4-BE49-F238E27FC236}">
                <a16:creationId xmlns:a16="http://schemas.microsoft.com/office/drawing/2014/main" id="{1ADD0CE6-EE4C-0E99-66E1-F313E6D42F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8A2331-6454-3BD9-D0B0-2428DE77877C}"/>
              </a:ext>
            </a:extLst>
          </p:cNvPr>
          <p:cNvSpPr>
            <a:spLocks noGrp="1"/>
          </p:cNvSpPr>
          <p:nvPr>
            <p:ph type="sldNum" sz="quarter" idx="12"/>
          </p:nvPr>
        </p:nvSpPr>
        <p:spPr/>
        <p:txBody>
          <a:bodyPr/>
          <a:lstStyle/>
          <a:p>
            <a:fld id="{8CD1F7B3-7371-3F46-A33B-DC311F109030}" type="slidenum">
              <a:rPr lang="en-US" smtClean="0"/>
              <a:t>‹#›</a:t>
            </a:fld>
            <a:endParaRPr lang="en-US"/>
          </a:p>
        </p:txBody>
      </p:sp>
    </p:spTree>
    <p:extLst>
      <p:ext uri="{BB962C8B-B14F-4D97-AF65-F5344CB8AC3E}">
        <p14:creationId xmlns:p14="http://schemas.microsoft.com/office/powerpoint/2010/main" val="1524248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9049D-8FAD-2DD7-ED46-C4F53276745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8565C6C-3991-BF72-35F1-BB59AF9A6D5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3390628-E9C0-BE58-86B0-6ADC6BCFA9CD}"/>
              </a:ext>
            </a:extLst>
          </p:cNvPr>
          <p:cNvSpPr>
            <a:spLocks noGrp="1"/>
          </p:cNvSpPr>
          <p:nvPr>
            <p:ph type="dt" sz="half" idx="10"/>
          </p:nvPr>
        </p:nvSpPr>
        <p:spPr/>
        <p:txBody>
          <a:bodyPr/>
          <a:lstStyle/>
          <a:p>
            <a:fld id="{4D87B879-6814-6543-AFC3-488B5E07A818}" type="datetimeFigureOut">
              <a:rPr lang="en-US" smtClean="0"/>
              <a:t>5/7/2026</a:t>
            </a:fld>
            <a:endParaRPr lang="en-US"/>
          </a:p>
        </p:txBody>
      </p:sp>
      <p:sp>
        <p:nvSpPr>
          <p:cNvPr id="5" name="Footer Placeholder 4">
            <a:extLst>
              <a:ext uri="{FF2B5EF4-FFF2-40B4-BE49-F238E27FC236}">
                <a16:creationId xmlns:a16="http://schemas.microsoft.com/office/drawing/2014/main" id="{2B46E0EA-0DA4-7288-6A1C-E5896EA85A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BA55F6-3781-81D2-7570-14E34E3687DA}"/>
              </a:ext>
            </a:extLst>
          </p:cNvPr>
          <p:cNvSpPr>
            <a:spLocks noGrp="1"/>
          </p:cNvSpPr>
          <p:nvPr>
            <p:ph type="sldNum" sz="quarter" idx="12"/>
          </p:nvPr>
        </p:nvSpPr>
        <p:spPr/>
        <p:txBody>
          <a:bodyPr/>
          <a:lstStyle/>
          <a:p>
            <a:fld id="{8CD1F7B3-7371-3F46-A33B-DC311F109030}" type="slidenum">
              <a:rPr lang="en-US" smtClean="0"/>
              <a:t>‹#›</a:t>
            </a:fld>
            <a:endParaRPr lang="en-US"/>
          </a:p>
        </p:txBody>
      </p:sp>
    </p:spTree>
    <p:extLst>
      <p:ext uri="{BB962C8B-B14F-4D97-AF65-F5344CB8AC3E}">
        <p14:creationId xmlns:p14="http://schemas.microsoft.com/office/powerpoint/2010/main" val="2766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A64D1-FEBA-E5BB-4393-3CBEE0B81C6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A2D963B-F85D-7B6A-E758-A576B18F1EB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8F37FE8-E983-84A1-8BAF-D74919F7D0F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A3B9266-3877-BB6D-F895-2B07B87C512D}"/>
              </a:ext>
            </a:extLst>
          </p:cNvPr>
          <p:cNvSpPr>
            <a:spLocks noGrp="1"/>
          </p:cNvSpPr>
          <p:nvPr>
            <p:ph type="dt" sz="half" idx="10"/>
          </p:nvPr>
        </p:nvSpPr>
        <p:spPr/>
        <p:txBody>
          <a:bodyPr/>
          <a:lstStyle/>
          <a:p>
            <a:fld id="{4D87B879-6814-6543-AFC3-488B5E07A818}" type="datetimeFigureOut">
              <a:rPr lang="en-US" smtClean="0"/>
              <a:t>5/7/2026</a:t>
            </a:fld>
            <a:endParaRPr lang="en-US"/>
          </a:p>
        </p:txBody>
      </p:sp>
      <p:sp>
        <p:nvSpPr>
          <p:cNvPr id="6" name="Footer Placeholder 5">
            <a:extLst>
              <a:ext uri="{FF2B5EF4-FFF2-40B4-BE49-F238E27FC236}">
                <a16:creationId xmlns:a16="http://schemas.microsoft.com/office/drawing/2014/main" id="{B5A4D103-1D8E-41AC-3647-3CE1D2B294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053B96-213A-5D1D-EF62-CF7EA470ECC7}"/>
              </a:ext>
            </a:extLst>
          </p:cNvPr>
          <p:cNvSpPr>
            <a:spLocks noGrp="1"/>
          </p:cNvSpPr>
          <p:nvPr>
            <p:ph type="sldNum" sz="quarter" idx="12"/>
          </p:nvPr>
        </p:nvSpPr>
        <p:spPr/>
        <p:txBody>
          <a:bodyPr/>
          <a:lstStyle/>
          <a:p>
            <a:fld id="{8CD1F7B3-7371-3F46-A33B-DC311F109030}" type="slidenum">
              <a:rPr lang="en-US" smtClean="0"/>
              <a:t>‹#›</a:t>
            </a:fld>
            <a:endParaRPr lang="en-US"/>
          </a:p>
        </p:txBody>
      </p:sp>
    </p:spTree>
    <p:extLst>
      <p:ext uri="{BB962C8B-B14F-4D97-AF65-F5344CB8AC3E}">
        <p14:creationId xmlns:p14="http://schemas.microsoft.com/office/powerpoint/2010/main" val="239622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ACC0F-1D09-03A2-FFD7-523CB7544D2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855FF2A-27F4-3305-DC99-90F1E485D4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D0FDE03-1FFD-7950-036D-8D1C07838CB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B80F2EF-DB91-68AE-B564-1EA8F089B9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6A1986A-8726-19A7-282E-CE371863356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80DD367-AE74-8379-B86B-F101BE552A9F}"/>
              </a:ext>
            </a:extLst>
          </p:cNvPr>
          <p:cNvSpPr>
            <a:spLocks noGrp="1"/>
          </p:cNvSpPr>
          <p:nvPr>
            <p:ph type="dt" sz="half" idx="10"/>
          </p:nvPr>
        </p:nvSpPr>
        <p:spPr/>
        <p:txBody>
          <a:bodyPr/>
          <a:lstStyle/>
          <a:p>
            <a:fld id="{4D87B879-6814-6543-AFC3-488B5E07A818}" type="datetimeFigureOut">
              <a:rPr lang="en-US" smtClean="0"/>
              <a:t>5/7/2026</a:t>
            </a:fld>
            <a:endParaRPr lang="en-US"/>
          </a:p>
        </p:txBody>
      </p:sp>
      <p:sp>
        <p:nvSpPr>
          <p:cNvPr id="8" name="Footer Placeholder 7">
            <a:extLst>
              <a:ext uri="{FF2B5EF4-FFF2-40B4-BE49-F238E27FC236}">
                <a16:creationId xmlns:a16="http://schemas.microsoft.com/office/drawing/2014/main" id="{14B6F8FE-BCCE-22F3-EFF9-353911C104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43D90D-3166-D8B6-5039-B64553CF0937}"/>
              </a:ext>
            </a:extLst>
          </p:cNvPr>
          <p:cNvSpPr>
            <a:spLocks noGrp="1"/>
          </p:cNvSpPr>
          <p:nvPr>
            <p:ph type="sldNum" sz="quarter" idx="12"/>
          </p:nvPr>
        </p:nvSpPr>
        <p:spPr/>
        <p:txBody>
          <a:bodyPr/>
          <a:lstStyle/>
          <a:p>
            <a:fld id="{8CD1F7B3-7371-3F46-A33B-DC311F109030}" type="slidenum">
              <a:rPr lang="en-US" smtClean="0"/>
              <a:t>‹#›</a:t>
            </a:fld>
            <a:endParaRPr lang="en-US"/>
          </a:p>
        </p:txBody>
      </p:sp>
    </p:spTree>
    <p:extLst>
      <p:ext uri="{BB962C8B-B14F-4D97-AF65-F5344CB8AC3E}">
        <p14:creationId xmlns:p14="http://schemas.microsoft.com/office/powerpoint/2010/main" val="2229911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4B412-960B-8355-6411-B346D1C77F7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5307BE2-54FE-F2B8-9861-12AA4C45CC1B}"/>
              </a:ext>
            </a:extLst>
          </p:cNvPr>
          <p:cNvSpPr>
            <a:spLocks noGrp="1"/>
          </p:cNvSpPr>
          <p:nvPr>
            <p:ph type="dt" sz="half" idx="10"/>
          </p:nvPr>
        </p:nvSpPr>
        <p:spPr/>
        <p:txBody>
          <a:bodyPr/>
          <a:lstStyle/>
          <a:p>
            <a:fld id="{4D87B879-6814-6543-AFC3-488B5E07A818}" type="datetimeFigureOut">
              <a:rPr lang="en-US" smtClean="0"/>
              <a:t>5/7/2026</a:t>
            </a:fld>
            <a:endParaRPr lang="en-US"/>
          </a:p>
        </p:txBody>
      </p:sp>
      <p:sp>
        <p:nvSpPr>
          <p:cNvPr id="4" name="Footer Placeholder 3">
            <a:extLst>
              <a:ext uri="{FF2B5EF4-FFF2-40B4-BE49-F238E27FC236}">
                <a16:creationId xmlns:a16="http://schemas.microsoft.com/office/drawing/2014/main" id="{93B5BA80-4245-0C51-5BE0-037BA0B717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9FDA1D-347E-8356-18A9-E71605E442D1}"/>
              </a:ext>
            </a:extLst>
          </p:cNvPr>
          <p:cNvSpPr>
            <a:spLocks noGrp="1"/>
          </p:cNvSpPr>
          <p:nvPr>
            <p:ph type="sldNum" sz="quarter" idx="12"/>
          </p:nvPr>
        </p:nvSpPr>
        <p:spPr/>
        <p:txBody>
          <a:bodyPr/>
          <a:lstStyle/>
          <a:p>
            <a:fld id="{8CD1F7B3-7371-3F46-A33B-DC311F109030}" type="slidenum">
              <a:rPr lang="en-US" smtClean="0"/>
              <a:t>‹#›</a:t>
            </a:fld>
            <a:endParaRPr lang="en-US"/>
          </a:p>
        </p:txBody>
      </p:sp>
    </p:spTree>
    <p:extLst>
      <p:ext uri="{BB962C8B-B14F-4D97-AF65-F5344CB8AC3E}">
        <p14:creationId xmlns:p14="http://schemas.microsoft.com/office/powerpoint/2010/main" val="3231480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AB4499-13C1-55E3-8E08-215F3B93E736}"/>
              </a:ext>
            </a:extLst>
          </p:cNvPr>
          <p:cNvSpPr>
            <a:spLocks noGrp="1"/>
          </p:cNvSpPr>
          <p:nvPr>
            <p:ph type="dt" sz="half" idx="10"/>
          </p:nvPr>
        </p:nvSpPr>
        <p:spPr/>
        <p:txBody>
          <a:bodyPr/>
          <a:lstStyle/>
          <a:p>
            <a:fld id="{4D87B879-6814-6543-AFC3-488B5E07A818}" type="datetimeFigureOut">
              <a:rPr lang="en-US" smtClean="0"/>
              <a:t>5/7/2026</a:t>
            </a:fld>
            <a:endParaRPr lang="en-US"/>
          </a:p>
        </p:txBody>
      </p:sp>
      <p:sp>
        <p:nvSpPr>
          <p:cNvPr id="3" name="Footer Placeholder 2">
            <a:extLst>
              <a:ext uri="{FF2B5EF4-FFF2-40B4-BE49-F238E27FC236}">
                <a16:creationId xmlns:a16="http://schemas.microsoft.com/office/drawing/2014/main" id="{5EA1E01D-1FEB-AF5A-945E-79EE53290C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7A60DE-6924-8916-4B58-AC5AE3730856}"/>
              </a:ext>
            </a:extLst>
          </p:cNvPr>
          <p:cNvSpPr>
            <a:spLocks noGrp="1"/>
          </p:cNvSpPr>
          <p:nvPr>
            <p:ph type="sldNum" sz="quarter" idx="12"/>
          </p:nvPr>
        </p:nvSpPr>
        <p:spPr/>
        <p:txBody>
          <a:bodyPr/>
          <a:lstStyle/>
          <a:p>
            <a:fld id="{8CD1F7B3-7371-3F46-A33B-DC311F109030}" type="slidenum">
              <a:rPr lang="en-US" smtClean="0"/>
              <a:t>‹#›</a:t>
            </a:fld>
            <a:endParaRPr lang="en-US"/>
          </a:p>
        </p:txBody>
      </p:sp>
    </p:spTree>
    <p:extLst>
      <p:ext uri="{BB962C8B-B14F-4D97-AF65-F5344CB8AC3E}">
        <p14:creationId xmlns:p14="http://schemas.microsoft.com/office/powerpoint/2010/main" val="1876992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3160D-77B2-7775-6E6C-C50F864ABA7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28D0320-7639-14BC-A32E-B90EAB70F1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E1154EB-106A-83A5-012F-B39749F6E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F14CB88-D0B2-B53D-6BB9-83B84E0A2443}"/>
              </a:ext>
            </a:extLst>
          </p:cNvPr>
          <p:cNvSpPr>
            <a:spLocks noGrp="1"/>
          </p:cNvSpPr>
          <p:nvPr>
            <p:ph type="dt" sz="half" idx="10"/>
          </p:nvPr>
        </p:nvSpPr>
        <p:spPr/>
        <p:txBody>
          <a:bodyPr/>
          <a:lstStyle/>
          <a:p>
            <a:fld id="{4D87B879-6814-6543-AFC3-488B5E07A818}" type="datetimeFigureOut">
              <a:rPr lang="en-US" smtClean="0"/>
              <a:t>5/7/2026</a:t>
            </a:fld>
            <a:endParaRPr lang="en-US"/>
          </a:p>
        </p:txBody>
      </p:sp>
      <p:sp>
        <p:nvSpPr>
          <p:cNvPr id="6" name="Footer Placeholder 5">
            <a:extLst>
              <a:ext uri="{FF2B5EF4-FFF2-40B4-BE49-F238E27FC236}">
                <a16:creationId xmlns:a16="http://schemas.microsoft.com/office/drawing/2014/main" id="{118BC15A-60F6-EC94-2DA4-A8E741599A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EF2F84-BD65-1460-C735-94573CB64A6C}"/>
              </a:ext>
            </a:extLst>
          </p:cNvPr>
          <p:cNvSpPr>
            <a:spLocks noGrp="1"/>
          </p:cNvSpPr>
          <p:nvPr>
            <p:ph type="sldNum" sz="quarter" idx="12"/>
          </p:nvPr>
        </p:nvSpPr>
        <p:spPr/>
        <p:txBody>
          <a:bodyPr/>
          <a:lstStyle/>
          <a:p>
            <a:fld id="{8CD1F7B3-7371-3F46-A33B-DC311F109030}" type="slidenum">
              <a:rPr lang="en-US" smtClean="0"/>
              <a:t>‹#›</a:t>
            </a:fld>
            <a:endParaRPr lang="en-US"/>
          </a:p>
        </p:txBody>
      </p:sp>
    </p:spTree>
    <p:extLst>
      <p:ext uri="{BB962C8B-B14F-4D97-AF65-F5344CB8AC3E}">
        <p14:creationId xmlns:p14="http://schemas.microsoft.com/office/powerpoint/2010/main" val="722784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E7A81-77C3-2E5F-2195-D52178F9DC3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CA0869B-70A9-FCE1-229F-5545F9F496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C618B1-64F1-2485-F8C2-5B61D88B52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530E4A0-7FA9-9BA9-4CEE-F85FDDB19A72}"/>
              </a:ext>
            </a:extLst>
          </p:cNvPr>
          <p:cNvSpPr>
            <a:spLocks noGrp="1"/>
          </p:cNvSpPr>
          <p:nvPr>
            <p:ph type="dt" sz="half" idx="10"/>
          </p:nvPr>
        </p:nvSpPr>
        <p:spPr/>
        <p:txBody>
          <a:bodyPr/>
          <a:lstStyle/>
          <a:p>
            <a:fld id="{4D87B879-6814-6543-AFC3-488B5E07A818}" type="datetimeFigureOut">
              <a:rPr lang="en-US" smtClean="0"/>
              <a:t>5/7/2026</a:t>
            </a:fld>
            <a:endParaRPr lang="en-US"/>
          </a:p>
        </p:txBody>
      </p:sp>
      <p:sp>
        <p:nvSpPr>
          <p:cNvPr id="6" name="Footer Placeholder 5">
            <a:extLst>
              <a:ext uri="{FF2B5EF4-FFF2-40B4-BE49-F238E27FC236}">
                <a16:creationId xmlns:a16="http://schemas.microsoft.com/office/drawing/2014/main" id="{D22B76A9-B040-CC6F-7B9B-DA8E3F13A3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A2A63D-556F-12D2-5A37-C5B0E61371BB}"/>
              </a:ext>
            </a:extLst>
          </p:cNvPr>
          <p:cNvSpPr>
            <a:spLocks noGrp="1"/>
          </p:cNvSpPr>
          <p:nvPr>
            <p:ph type="sldNum" sz="quarter" idx="12"/>
          </p:nvPr>
        </p:nvSpPr>
        <p:spPr/>
        <p:txBody>
          <a:bodyPr/>
          <a:lstStyle/>
          <a:p>
            <a:fld id="{8CD1F7B3-7371-3F46-A33B-DC311F109030}" type="slidenum">
              <a:rPr lang="en-US" smtClean="0"/>
              <a:t>‹#›</a:t>
            </a:fld>
            <a:endParaRPr lang="en-US"/>
          </a:p>
        </p:txBody>
      </p:sp>
    </p:spTree>
    <p:extLst>
      <p:ext uri="{BB962C8B-B14F-4D97-AF65-F5344CB8AC3E}">
        <p14:creationId xmlns:p14="http://schemas.microsoft.com/office/powerpoint/2010/main" val="532604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10C0FC-DDFC-DDEC-06F8-0E868C2CD2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D613FD9-73A6-677C-E578-7670CB40B4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A7EFB68-D7A8-0857-C055-023B90298C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D87B879-6814-6543-AFC3-488B5E07A818}" type="datetimeFigureOut">
              <a:rPr lang="en-US" smtClean="0"/>
              <a:t>5/7/2026</a:t>
            </a:fld>
            <a:endParaRPr lang="en-US"/>
          </a:p>
        </p:txBody>
      </p:sp>
      <p:sp>
        <p:nvSpPr>
          <p:cNvPr id="5" name="Footer Placeholder 4">
            <a:extLst>
              <a:ext uri="{FF2B5EF4-FFF2-40B4-BE49-F238E27FC236}">
                <a16:creationId xmlns:a16="http://schemas.microsoft.com/office/drawing/2014/main" id="{91865196-0DAF-268F-6D3F-C0D5AC3120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021BD12-4ABE-4F70-BD23-D0F93B03B3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CD1F7B3-7371-3F46-A33B-DC311F109030}" type="slidenum">
              <a:rPr lang="en-US" smtClean="0"/>
              <a:t>‹#›</a:t>
            </a:fld>
            <a:endParaRPr lang="en-US"/>
          </a:p>
        </p:txBody>
      </p:sp>
    </p:spTree>
    <p:extLst>
      <p:ext uri="{BB962C8B-B14F-4D97-AF65-F5344CB8AC3E}">
        <p14:creationId xmlns:p14="http://schemas.microsoft.com/office/powerpoint/2010/main" val="3119987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hyperlink" Target="https://onlinelibrary.wiley.com/doi/10.1111/1747-0080.12631"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www.cosa.org.au/publications/position-statement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411C8C5-F12F-72C4-FEA6-631F38ECA8BF}"/>
              </a:ext>
            </a:extLst>
          </p:cNvPr>
          <p:cNvSpPr/>
          <p:nvPr/>
        </p:nvSpPr>
        <p:spPr>
          <a:xfrm>
            <a:off x="0" y="4747665"/>
            <a:ext cx="12192000" cy="2106062"/>
          </a:xfrm>
          <a:prstGeom prst="rect">
            <a:avLst/>
          </a:prstGeom>
          <a:solidFill>
            <a:srgbClr val="6AC6B5">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Single Corner of Rectangle 10">
            <a:extLst>
              <a:ext uri="{FF2B5EF4-FFF2-40B4-BE49-F238E27FC236}">
                <a16:creationId xmlns:a16="http://schemas.microsoft.com/office/drawing/2014/main" id="{B2572897-DC75-E858-AA8B-20CF6F1E0082}"/>
              </a:ext>
            </a:extLst>
          </p:cNvPr>
          <p:cNvSpPr/>
          <p:nvPr/>
        </p:nvSpPr>
        <p:spPr>
          <a:xfrm rot="10800000" flipH="1">
            <a:off x="-124178" y="-79022"/>
            <a:ext cx="12395200" cy="5948194"/>
          </a:xfrm>
          <a:prstGeom prst="round1Rect">
            <a:avLst/>
          </a:prstGeom>
          <a:solidFill>
            <a:srgbClr val="214775"/>
          </a:solid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AFC671B9-FD06-8943-1390-66FF379D0DA3}"/>
              </a:ext>
            </a:extLst>
          </p:cNvPr>
          <p:cNvSpPr txBox="1"/>
          <p:nvPr/>
        </p:nvSpPr>
        <p:spPr>
          <a:xfrm>
            <a:off x="197891" y="2225405"/>
            <a:ext cx="9147277" cy="1920334"/>
          </a:xfrm>
          <a:prstGeom prst="rect">
            <a:avLst/>
          </a:prstGeom>
          <a:noFill/>
        </p:spPr>
        <p:txBody>
          <a:bodyPr wrap="square" rtlCol="0">
            <a:spAutoFit/>
          </a:bodyPr>
          <a:lstStyle/>
          <a:p>
            <a:pPr algn="r">
              <a:lnSpc>
                <a:spcPts val="4660"/>
              </a:lnSpc>
            </a:pPr>
            <a:r>
              <a:rPr lang="en-US" sz="4800" b="1" dirty="0">
                <a:solidFill>
                  <a:srgbClr val="6AC6B5"/>
                </a:solidFill>
                <a:latin typeface="Aptos ExtraBold" panose="020B0004020202020204" pitchFamily="34" charset="0"/>
              </a:rPr>
              <a:t>Why is it important to address cancer-related malnutrition and sarcopenia</a:t>
            </a:r>
          </a:p>
        </p:txBody>
      </p:sp>
      <p:pic>
        <p:nvPicPr>
          <p:cNvPr id="18" name="Picture 17">
            <a:extLst>
              <a:ext uri="{FF2B5EF4-FFF2-40B4-BE49-F238E27FC236}">
                <a16:creationId xmlns:a16="http://schemas.microsoft.com/office/drawing/2014/main" id="{91682F79-6431-7986-5328-A2FB9CBDA79E}"/>
              </a:ext>
            </a:extLst>
          </p:cNvPr>
          <p:cNvPicPr>
            <a:picLocks noChangeAspect="1"/>
          </p:cNvPicPr>
          <p:nvPr/>
        </p:nvPicPr>
        <p:blipFill>
          <a:blip r:embed="rId3"/>
          <a:stretch>
            <a:fillRect/>
          </a:stretch>
        </p:blipFill>
        <p:spPr>
          <a:xfrm>
            <a:off x="733272" y="612474"/>
            <a:ext cx="1085798" cy="752705"/>
          </a:xfrm>
          <a:prstGeom prst="rect">
            <a:avLst/>
          </a:prstGeom>
        </p:spPr>
      </p:pic>
      <p:sp>
        <p:nvSpPr>
          <p:cNvPr id="20" name="TextBox 19">
            <a:extLst>
              <a:ext uri="{FF2B5EF4-FFF2-40B4-BE49-F238E27FC236}">
                <a16:creationId xmlns:a16="http://schemas.microsoft.com/office/drawing/2014/main" id="{E54371E4-0B27-9E10-E82A-1CBF8D455357}"/>
              </a:ext>
            </a:extLst>
          </p:cNvPr>
          <p:cNvSpPr txBox="1"/>
          <p:nvPr/>
        </p:nvSpPr>
        <p:spPr>
          <a:xfrm>
            <a:off x="9345168" y="3429000"/>
            <a:ext cx="2251983" cy="1254767"/>
          </a:xfrm>
          <a:prstGeom prst="rect">
            <a:avLst/>
          </a:prstGeom>
          <a:noFill/>
        </p:spPr>
        <p:txBody>
          <a:bodyPr wrap="square" rtlCol="0">
            <a:spAutoFit/>
          </a:bodyPr>
          <a:lstStyle/>
          <a:p>
            <a:pPr>
              <a:lnSpc>
                <a:spcPts val="4660"/>
              </a:lnSpc>
            </a:pPr>
            <a:r>
              <a:rPr lang="en-US" sz="20000" b="1" dirty="0">
                <a:solidFill>
                  <a:schemeClr val="bg1"/>
                </a:solidFill>
                <a:latin typeface="Aptos ExtraBold" panose="020B0004020202020204" pitchFamily="34" charset="0"/>
              </a:rPr>
              <a:t>?</a:t>
            </a:r>
          </a:p>
        </p:txBody>
      </p:sp>
      <p:sp>
        <p:nvSpPr>
          <p:cNvPr id="3" name="Partial Circle 2">
            <a:extLst>
              <a:ext uri="{FF2B5EF4-FFF2-40B4-BE49-F238E27FC236}">
                <a16:creationId xmlns:a16="http://schemas.microsoft.com/office/drawing/2014/main" id="{5328ABDF-9AA1-36A2-BD1E-07E8376DBA80}"/>
              </a:ext>
            </a:extLst>
          </p:cNvPr>
          <p:cNvSpPr/>
          <p:nvPr/>
        </p:nvSpPr>
        <p:spPr>
          <a:xfrm>
            <a:off x="5056643" y="4876799"/>
            <a:ext cx="1594370" cy="1471767"/>
          </a:xfrm>
          <a:prstGeom prst="pie">
            <a:avLst>
              <a:gd name="adj1" fmla="val 1271359"/>
              <a:gd name="adj2" fmla="val 9500060"/>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pic>
        <p:nvPicPr>
          <p:cNvPr id="15" name="Picture 14">
            <a:extLst>
              <a:ext uri="{FF2B5EF4-FFF2-40B4-BE49-F238E27FC236}">
                <a16:creationId xmlns:a16="http://schemas.microsoft.com/office/drawing/2014/main" id="{1F3CB78C-9D2E-B942-D80D-554E1582990B}"/>
              </a:ext>
            </a:extLst>
          </p:cNvPr>
          <p:cNvPicPr>
            <a:picLocks noChangeAspect="1"/>
          </p:cNvPicPr>
          <p:nvPr/>
        </p:nvPicPr>
        <p:blipFill>
          <a:blip r:embed="rId4"/>
          <a:stretch>
            <a:fillRect/>
          </a:stretch>
        </p:blipFill>
        <p:spPr>
          <a:xfrm>
            <a:off x="5078794" y="4759331"/>
            <a:ext cx="1556567" cy="1556567"/>
          </a:xfrm>
          <a:prstGeom prst="rect">
            <a:avLst/>
          </a:prstGeom>
          <a:ln>
            <a:noFill/>
          </a:ln>
        </p:spPr>
      </p:pic>
      <p:sp>
        <p:nvSpPr>
          <p:cNvPr id="5" name="Partial Circle 4">
            <a:extLst>
              <a:ext uri="{FF2B5EF4-FFF2-40B4-BE49-F238E27FC236}">
                <a16:creationId xmlns:a16="http://schemas.microsoft.com/office/drawing/2014/main" id="{2A0890BB-0C77-5BB1-D528-A0C2BD6D6546}"/>
              </a:ext>
            </a:extLst>
          </p:cNvPr>
          <p:cNvSpPr/>
          <p:nvPr/>
        </p:nvSpPr>
        <p:spPr>
          <a:xfrm>
            <a:off x="7264665" y="4867105"/>
            <a:ext cx="1594370" cy="1471767"/>
          </a:xfrm>
          <a:prstGeom prst="pie">
            <a:avLst>
              <a:gd name="adj1" fmla="val 1271359"/>
              <a:gd name="adj2" fmla="val 9500060"/>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6" name="Partial Circle 5">
            <a:extLst>
              <a:ext uri="{FF2B5EF4-FFF2-40B4-BE49-F238E27FC236}">
                <a16:creationId xmlns:a16="http://schemas.microsoft.com/office/drawing/2014/main" id="{5E3DC397-A798-48F9-EE67-D7F2EA317BDB}"/>
              </a:ext>
            </a:extLst>
          </p:cNvPr>
          <p:cNvSpPr/>
          <p:nvPr/>
        </p:nvSpPr>
        <p:spPr>
          <a:xfrm>
            <a:off x="9474585" y="4855816"/>
            <a:ext cx="1594370" cy="1471767"/>
          </a:xfrm>
          <a:prstGeom prst="pie">
            <a:avLst>
              <a:gd name="adj1" fmla="val 1271359"/>
              <a:gd name="adj2" fmla="val 9500060"/>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pic>
        <p:nvPicPr>
          <p:cNvPr id="17" name="Picture 16">
            <a:extLst>
              <a:ext uri="{FF2B5EF4-FFF2-40B4-BE49-F238E27FC236}">
                <a16:creationId xmlns:a16="http://schemas.microsoft.com/office/drawing/2014/main" id="{7ECB786E-6D8E-0A51-8622-A7EE7374A38F}"/>
              </a:ext>
            </a:extLst>
          </p:cNvPr>
          <p:cNvPicPr>
            <a:picLocks noChangeAspect="1"/>
          </p:cNvPicPr>
          <p:nvPr/>
        </p:nvPicPr>
        <p:blipFill>
          <a:blip r:embed="rId5"/>
          <a:stretch>
            <a:fillRect/>
          </a:stretch>
        </p:blipFill>
        <p:spPr>
          <a:xfrm>
            <a:off x="9495266" y="4747665"/>
            <a:ext cx="1553009" cy="1553009"/>
          </a:xfrm>
          <a:prstGeom prst="rect">
            <a:avLst/>
          </a:prstGeom>
        </p:spPr>
      </p:pic>
      <p:pic>
        <p:nvPicPr>
          <p:cNvPr id="13" name="Picture 12">
            <a:extLst>
              <a:ext uri="{FF2B5EF4-FFF2-40B4-BE49-F238E27FC236}">
                <a16:creationId xmlns:a16="http://schemas.microsoft.com/office/drawing/2014/main" id="{80D84FD5-3643-5717-54E1-899156D584D1}"/>
              </a:ext>
            </a:extLst>
          </p:cNvPr>
          <p:cNvPicPr>
            <a:picLocks noChangeAspect="1"/>
          </p:cNvPicPr>
          <p:nvPr/>
        </p:nvPicPr>
        <p:blipFill>
          <a:blip r:embed="rId6"/>
          <a:stretch>
            <a:fillRect/>
          </a:stretch>
        </p:blipFill>
        <p:spPr>
          <a:xfrm>
            <a:off x="7284660" y="4747665"/>
            <a:ext cx="1568234" cy="1568234"/>
          </a:xfrm>
          <a:prstGeom prst="rect">
            <a:avLst/>
          </a:prstGeom>
        </p:spPr>
      </p:pic>
    </p:spTree>
    <p:extLst>
      <p:ext uri="{BB962C8B-B14F-4D97-AF65-F5344CB8AC3E}">
        <p14:creationId xmlns:p14="http://schemas.microsoft.com/office/powerpoint/2010/main" val="1919549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1C9C4-077B-36C2-61CC-58EEBD0BEA9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1734EA4-4690-25E4-6B96-A98EC7EA6AF4}"/>
              </a:ext>
            </a:extLst>
          </p:cNvPr>
          <p:cNvSpPr/>
          <p:nvPr/>
        </p:nvSpPr>
        <p:spPr>
          <a:xfrm>
            <a:off x="0" y="0"/>
            <a:ext cx="12192000" cy="6858000"/>
          </a:xfrm>
          <a:prstGeom prst="rect">
            <a:avLst/>
          </a:prstGeom>
          <a:solidFill>
            <a:srgbClr val="2147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83CEC5-E392-9674-894B-F8A839075944}"/>
              </a:ext>
            </a:extLst>
          </p:cNvPr>
          <p:cNvSpPr>
            <a:spLocks noGrp="1"/>
          </p:cNvSpPr>
          <p:nvPr>
            <p:ph type="title"/>
          </p:nvPr>
        </p:nvSpPr>
        <p:spPr>
          <a:xfrm>
            <a:off x="478467" y="259722"/>
            <a:ext cx="11353800" cy="1155331"/>
          </a:xfrm>
        </p:spPr>
        <p:txBody>
          <a:bodyPr>
            <a:normAutofit/>
          </a:bodyPr>
          <a:lstStyle/>
          <a:p>
            <a:r>
              <a:rPr lang="en-US" sz="3400" b="1" dirty="0">
                <a:solidFill>
                  <a:srgbClr val="6AC6B5"/>
                </a:solidFill>
              </a:rPr>
              <a:t>COSA Implementation Toolkit</a:t>
            </a:r>
            <a:endParaRPr lang="en-US" sz="3400" dirty="0">
              <a:solidFill>
                <a:srgbClr val="6AC6B5"/>
              </a:solidFill>
            </a:endParaRPr>
          </a:p>
        </p:txBody>
      </p:sp>
      <p:sp>
        <p:nvSpPr>
          <p:cNvPr id="10" name="Rectangle 9">
            <a:extLst>
              <a:ext uri="{FF2B5EF4-FFF2-40B4-BE49-F238E27FC236}">
                <a16:creationId xmlns:a16="http://schemas.microsoft.com/office/drawing/2014/main" id="{451E702D-CCEA-10DB-9785-2AD5A0BB938B}"/>
              </a:ext>
            </a:extLst>
          </p:cNvPr>
          <p:cNvSpPr/>
          <p:nvPr/>
        </p:nvSpPr>
        <p:spPr>
          <a:xfrm>
            <a:off x="0" y="1188491"/>
            <a:ext cx="12223587" cy="555413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descr="A logo of a person's head&#10;&#10;Description automatically generated">
            <a:extLst>
              <a:ext uri="{FF2B5EF4-FFF2-40B4-BE49-F238E27FC236}">
                <a16:creationId xmlns:a16="http://schemas.microsoft.com/office/drawing/2014/main" id="{477CC7B0-3E3F-DE8C-3DAC-6EC1724B84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1026" y="1194636"/>
            <a:ext cx="1394460" cy="1394460"/>
          </a:xfrm>
          <a:prstGeom prst="rect">
            <a:avLst/>
          </a:prstGeom>
          <a:noFill/>
        </p:spPr>
      </p:pic>
      <p:pic>
        <p:nvPicPr>
          <p:cNvPr id="11" name="Picture 10">
            <a:extLst>
              <a:ext uri="{FF2B5EF4-FFF2-40B4-BE49-F238E27FC236}">
                <a16:creationId xmlns:a16="http://schemas.microsoft.com/office/drawing/2014/main" id="{A7C0B7B1-6DBF-6AD2-8C9A-8448EEB770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3408" y="1189662"/>
            <a:ext cx="1333500" cy="1333500"/>
          </a:xfrm>
          <a:prstGeom prst="rect">
            <a:avLst/>
          </a:prstGeom>
        </p:spPr>
      </p:pic>
      <p:sp>
        <p:nvSpPr>
          <p:cNvPr id="12" name="TextBox 11">
            <a:extLst>
              <a:ext uri="{FF2B5EF4-FFF2-40B4-BE49-F238E27FC236}">
                <a16:creationId xmlns:a16="http://schemas.microsoft.com/office/drawing/2014/main" id="{E816CB16-D7D4-A402-94D3-C0B23855C55C}"/>
              </a:ext>
            </a:extLst>
          </p:cNvPr>
          <p:cNvSpPr txBox="1"/>
          <p:nvPr/>
        </p:nvSpPr>
        <p:spPr>
          <a:xfrm>
            <a:off x="9295948" y="1421981"/>
            <a:ext cx="2709189" cy="861774"/>
          </a:xfrm>
          <a:prstGeom prst="rect">
            <a:avLst/>
          </a:prstGeom>
          <a:noFill/>
        </p:spPr>
        <p:txBody>
          <a:bodyPr wrap="square" rtlCol="0">
            <a:spAutoFit/>
          </a:bodyPr>
          <a:lstStyle/>
          <a:p>
            <a:r>
              <a:rPr lang="en-US" b="1" dirty="0">
                <a:solidFill>
                  <a:srgbClr val="002060"/>
                </a:solidFill>
              </a:rPr>
              <a:t>Multidisciplinary Care</a:t>
            </a:r>
            <a:endParaRPr lang="en-AU" b="1" dirty="0">
              <a:solidFill>
                <a:srgbClr val="002060"/>
              </a:solidFill>
            </a:endParaRPr>
          </a:p>
          <a:p>
            <a:endParaRPr lang="en-AU" sz="800" dirty="0">
              <a:solidFill>
                <a:srgbClr val="000000"/>
              </a:solidFill>
              <a:latin typeface="Calibri"/>
              <a:ea typeface="Calibri"/>
              <a:cs typeface="Calibri"/>
            </a:endParaRPr>
          </a:p>
          <a:p>
            <a:pPr marL="228594" indent="-228594">
              <a:buFont typeface="Arial" panose="020B0604020202020204" pitchFamily="34" charset="0"/>
              <a:buChar char="•"/>
            </a:pPr>
            <a:r>
              <a:rPr lang="en-AU" sz="1200" dirty="0">
                <a:solidFill>
                  <a:srgbClr val="002060"/>
                </a:solidFill>
                <a:latin typeface="Calibri"/>
                <a:ea typeface="Calibri"/>
                <a:cs typeface="Calibri"/>
              </a:rPr>
              <a:t>Importance of multidisciplinary care</a:t>
            </a:r>
          </a:p>
          <a:p>
            <a:pPr marL="228594" indent="-228594">
              <a:buFont typeface="Arial" panose="020B0604020202020204" pitchFamily="34" charset="0"/>
              <a:buChar char="•"/>
            </a:pPr>
            <a:r>
              <a:rPr lang="en-AU" sz="1200" dirty="0">
                <a:solidFill>
                  <a:srgbClr val="002060"/>
                </a:solidFill>
                <a:latin typeface="Calibri"/>
                <a:ea typeface="Calibri"/>
                <a:cs typeface="Calibri"/>
              </a:rPr>
              <a:t>Roles and responsibilities</a:t>
            </a:r>
          </a:p>
        </p:txBody>
      </p:sp>
      <p:sp>
        <p:nvSpPr>
          <p:cNvPr id="13" name="TextBox 12">
            <a:extLst>
              <a:ext uri="{FF2B5EF4-FFF2-40B4-BE49-F238E27FC236}">
                <a16:creationId xmlns:a16="http://schemas.microsoft.com/office/drawing/2014/main" id="{773A6AB6-B861-F880-2539-B7C06C55AF10}"/>
              </a:ext>
            </a:extLst>
          </p:cNvPr>
          <p:cNvSpPr txBox="1"/>
          <p:nvPr/>
        </p:nvSpPr>
        <p:spPr>
          <a:xfrm>
            <a:off x="9285157" y="4488244"/>
            <a:ext cx="2906842" cy="2154436"/>
          </a:xfrm>
          <a:prstGeom prst="rect">
            <a:avLst/>
          </a:prstGeom>
          <a:noFill/>
        </p:spPr>
        <p:txBody>
          <a:bodyPr wrap="square" rtlCol="0">
            <a:spAutoFit/>
          </a:bodyPr>
          <a:lstStyle/>
          <a:p>
            <a:r>
              <a:rPr lang="en-US" b="1" dirty="0">
                <a:solidFill>
                  <a:srgbClr val="002060"/>
                </a:solidFill>
              </a:rPr>
              <a:t>Tools and Tips</a:t>
            </a:r>
            <a:endParaRPr lang="en-AU" b="1" dirty="0">
              <a:solidFill>
                <a:srgbClr val="002060"/>
              </a:solidFill>
            </a:endParaRPr>
          </a:p>
          <a:p>
            <a:endParaRPr lang="en-AU" sz="800" dirty="0">
              <a:solidFill>
                <a:srgbClr val="000000"/>
              </a:solidFill>
              <a:latin typeface="Calibri"/>
              <a:ea typeface="Calibri"/>
              <a:cs typeface="Calibri"/>
            </a:endParaRPr>
          </a:p>
          <a:p>
            <a:pPr marL="228594" indent="-228594">
              <a:buFont typeface="Arial" panose="020B0604020202020204" pitchFamily="34" charset="0"/>
              <a:buChar char="•"/>
            </a:pPr>
            <a:r>
              <a:rPr lang="en-AU" sz="1200" dirty="0">
                <a:solidFill>
                  <a:srgbClr val="002060"/>
                </a:solidFill>
                <a:latin typeface="Calibri"/>
                <a:ea typeface="Calibri"/>
                <a:cs typeface="Calibri"/>
              </a:rPr>
              <a:t>Develop your local action plan</a:t>
            </a:r>
          </a:p>
          <a:p>
            <a:pPr marL="228594" indent="-228594">
              <a:buFont typeface="Arial" panose="020B0604020202020204" pitchFamily="34" charset="0"/>
              <a:buChar char="•"/>
            </a:pPr>
            <a:r>
              <a:rPr lang="en-AU" sz="1200" dirty="0">
                <a:solidFill>
                  <a:srgbClr val="002060"/>
                </a:solidFill>
                <a:latin typeface="Calibri"/>
                <a:ea typeface="Calibri"/>
                <a:cs typeface="Calibri"/>
              </a:rPr>
              <a:t>Audit tool &amp; self-assessment checklist</a:t>
            </a:r>
          </a:p>
          <a:p>
            <a:pPr marL="228594" indent="-228594">
              <a:buFont typeface="Arial" panose="020B0604020202020204" pitchFamily="34" charset="0"/>
              <a:buChar char="•"/>
            </a:pPr>
            <a:r>
              <a:rPr lang="en-AU" sz="1200" dirty="0">
                <a:solidFill>
                  <a:srgbClr val="002060"/>
                </a:solidFill>
                <a:latin typeface="Calibri"/>
                <a:ea typeface="Calibri"/>
                <a:cs typeface="Calibri"/>
              </a:rPr>
              <a:t>The ‘Why’ slide deck</a:t>
            </a:r>
          </a:p>
          <a:p>
            <a:pPr marL="228594" indent="-228594">
              <a:buFont typeface="Arial" panose="020B0604020202020204" pitchFamily="34" charset="0"/>
              <a:buChar char="•"/>
            </a:pPr>
            <a:r>
              <a:rPr lang="en-AU" sz="1200" dirty="0">
                <a:solidFill>
                  <a:srgbClr val="002060"/>
                </a:solidFill>
                <a:latin typeface="Calibri"/>
                <a:ea typeface="Calibri"/>
                <a:cs typeface="Calibri"/>
              </a:rPr>
              <a:t>How to build your implementation team</a:t>
            </a:r>
          </a:p>
          <a:p>
            <a:pPr marL="228594" indent="-228594">
              <a:buFont typeface="Arial" panose="020B0604020202020204" pitchFamily="34" charset="0"/>
              <a:buChar char="•"/>
            </a:pPr>
            <a:r>
              <a:rPr lang="en-AU" sz="1200" dirty="0">
                <a:solidFill>
                  <a:srgbClr val="002060"/>
                </a:solidFill>
                <a:latin typeface="Calibri"/>
                <a:ea typeface="Calibri"/>
                <a:cs typeface="Calibri"/>
              </a:rPr>
              <a:t>5 AACTT frameworks</a:t>
            </a:r>
          </a:p>
          <a:p>
            <a:pPr marL="228594" indent="-228594">
              <a:buFont typeface="Arial" panose="020B0604020202020204" pitchFamily="34" charset="0"/>
              <a:buChar char="•"/>
            </a:pPr>
            <a:r>
              <a:rPr lang="en-AU" sz="1200" dirty="0">
                <a:solidFill>
                  <a:srgbClr val="002060"/>
                </a:solidFill>
                <a:latin typeface="Calibri"/>
                <a:ea typeface="Calibri"/>
                <a:cs typeface="Calibri"/>
              </a:rPr>
              <a:t>Generic care pathway </a:t>
            </a:r>
          </a:p>
          <a:p>
            <a:pPr marL="228594" indent="-228594">
              <a:buFont typeface="Arial" panose="020B0604020202020204" pitchFamily="34" charset="0"/>
              <a:buChar char="•"/>
            </a:pPr>
            <a:r>
              <a:rPr lang="en-AU" sz="1200" dirty="0">
                <a:solidFill>
                  <a:srgbClr val="002060"/>
                </a:solidFill>
                <a:latin typeface="Calibri"/>
                <a:ea typeface="Calibri"/>
                <a:cs typeface="Calibri"/>
              </a:rPr>
              <a:t>Checklist to identify &amp; address barriers </a:t>
            </a:r>
          </a:p>
          <a:p>
            <a:pPr marL="228594" indent="-228594">
              <a:buFont typeface="Arial" panose="020B0604020202020204" pitchFamily="34" charset="0"/>
              <a:buChar char="•"/>
            </a:pPr>
            <a:r>
              <a:rPr lang="en-AU" sz="1200" dirty="0">
                <a:solidFill>
                  <a:srgbClr val="002060"/>
                </a:solidFill>
                <a:latin typeface="Calibri"/>
                <a:ea typeface="Calibri"/>
                <a:cs typeface="Calibri"/>
              </a:rPr>
              <a:t>Example clinical indicators</a:t>
            </a:r>
          </a:p>
          <a:p>
            <a:pPr marL="228594" indent="-228594">
              <a:buFont typeface="Arial" panose="020B0604020202020204" pitchFamily="34" charset="0"/>
              <a:buChar char="•"/>
            </a:pPr>
            <a:r>
              <a:rPr lang="en-AU" sz="1200" dirty="0">
                <a:solidFill>
                  <a:srgbClr val="002060"/>
                </a:solidFill>
                <a:latin typeface="Calibri"/>
                <a:ea typeface="Calibri"/>
                <a:cs typeface="Calibri"/>
              </a:rPr>
              <a:t>20 exemplars of evidence-based care </a:t>
            </a:r>
          </a:p>
        </p:txBody>
      </p:sp>
      <p:sp>
        <p:nvSpPr>
          <p:cNvPr id="14" name="TextBox 13">
            <a:extLst>
              <a:ext uri="{FF2B5EF4-FFF2-40B4-BE49-F238E27FC236}">
                <a16:creationId xmlns:a16="http://schemas.microsoft.com/office/drawing/2014/main" id="{A0195C46-C0B9-1B64-82D6-CF9A8DA0E356}"/>
              </a:ext>
            </a:extLst>
          </p:cNvPr>
          <p:cNvSpPr txBox="1"/>
          <p:nvPr/>
        </p:nvSpPr>
        <p:spPr>
          <a:xfrm>
            <a:off x="9295948" y="2982483"/>
            <a:ext cx="2670605" cy="1046440"/>
          </a:xfrm>
          <a:prstGeom prst="rect">
            <a:avLst/>
          </a:prstGeom>
          <a:noFill/>
        </p:spPr>
        <p:txBody>
          <a:bodyPr wrap="square" rtlCol="0">
            <a:spAutoFit/>
          </a:bodyPr>
          <a:lstStyle/>
          <a:p>
            <a:r>
              <a:rPr lang="en-US" b="1" dirty="0">
                <a:solidFill>
                  <a:srgbClr val="002060"/>
                </a:solidFill>
              </a:rPr>
              <a:t>Transitions of Care</a:t>
            </a:r>
            <a:endParaRPr lang="en-AU" b="1" dirty="0">
              <a:solidFill>
                <a:srgbClr val="002060"/>
              </a:solidFill>
            </a:endParaRPr>
          </a:p>
          <a:p>
            <a:endParaRPr lang="en-AU" sz="800" dirty="0">
              <a:solidFill>
                <a:srgbClr val="000000"/>
              </a:solidFill>
              <a:latin typeface="Calibri"/>
              <a:ea typeface="Calibri"/>
              <a:cs typeface="Calibri"/>
            </a:endParaRPr>
          </a:p>
          <a:p>
            <a:pPr marL="228594" indent="-228594">
              <a:buFont typeface="Arial" panose="020B0604020202020204" pitchFamily="34" charset="0"/>
              <a:buChar char="•"/>
            </a:pPr>
            <a:r>
              <a:rPr lang="en-AU" sz="1200" dirty="0">
                <a:solidFill>
                  <a:srgbClr val="002060"/>
                </a:solidFill>
                <a:latin typeface="Calibri"/>
                <a:ea typeface="Calibri"/>
                <a:cs typeface="Calibri"/>
              </a:rPr>
              <a:t>Importance of multidisciplinary care</a:t>
            </a:r>
          </a:p>
          <a:p>
            <a:pPr marL="228594" indent="-228594">
              <a:buFont typeface="Arial" panose="020B0604020202020204" pitchFamily="34" charset="0"/>
              <a:buChar char="•"/>
            </a:pPr>
            <a:r>
              <a:rPr lang="en-AU" sz="1200" dirty="0">
                <a:solidFill>
                  <a:srgbClr val="002060"/>
                </a:solidFill>
                <a:latin typeface="Calibri"/>
                <a:ea typeface="Calibri"/>
                <a:cs typeface="Calibri"/>
              </a:rPr>
              <a:t>Options for the care of cancer-related malnutrition &amp; sarcopenia</a:t>
            </a:r>
          </a:p>
        </p:txBody>
      </p:sp>
      <p:pic>
        <p:nvPicPr>
          <p:cNvPr id="15" name="Picture 14" descr="A blue and white logo with a person walking through a door&#10;&#10;Description automatically generated">
            <a:extLst>
              <a:ext uri="{FF2B5EF4-FFF2-40B4-BE49-F238E27FC236}">
                <a16:creationId xmlns:a16="http://schemas.microsoft.com/office/drawing/2014/main" id="{027D830B-436C-3067-C737-B49A6617B0A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38263" y="2743818"/>
            <a:ext cx="1333499" cy="1333499"/>
          </a:xfrm>
          <a:prstGeom prst="rect">
            <a:avLst/>
          </a:prstGeom>
          <a:noFill/>
        </p:spPr>
      </p:pic>
      <p:sp>
        <p:nvSpPr>
          <p:cNvPr id="16" name="TextBox 15">
            <a:extLst>
              <a:ext uri="{FF2B5EF4-FFF2-40B4-BE49-F238E27FC236}">
                <a16:creationId xmlns:a16="http://schemas.microsoft.com/office/drawing/2014/main" id="{1878284C-6FBE-A814-F73A-CEB19FC6363B}"/>
              </a:ext>
            </a:extLst>
          </p:cNvPr>
          <p:cNvSpPr txBox="1"/>
          <p:nvPr/>
        </p:nvSpPr>
        <p:spPr>
          <a:xfrm>
            <a:off x="6050529" y="1421981"/>
            <a:ext cx="1987734" cy="861774"/>
          </a:xfrm>
          <a:prstGeom prst="rect">
            <a:avLst/>
          </a:prstGeom>
          <a:noFill/>
        </p:spPr>
        <p:txBody>
          <a:bodyPr wrap="square" rtlCol="0">
            <a:spAutoFit/>
          </a:bodyPr>
          <a:lstStyle/>
          <a:p>
            <a:r>
              <a:rPr lang="en-US" b="1" dirty="0">
                <a:solidFill>
                  <a:srgbClr val="002060"/>
                </a:solidFill>
              </a:rPr>
              <a:t>Screening</a:t>
            </a:r>
            <a:endParaRPr lang="en-AU" b="1" dirty="0">
              <a:solidFill>
                <a:srgbClr val="002060"/>
              </a:solidFill>
            </a:endParaRPr>
          </a:p>
          <a:p>
            <a:endParaRPr lang="en-AU" sz="800" dirty="0">
              <a:solidFill>
                <a:srgbClr val="000000"/>
              </a:solidFill>
              <a:latin typeface="Calibri"/>
              <a:ea typeface="Calibri"/>
              <a:cs typeface="Calibri"/>
            </a:endParaRPr>
          </a:p>
          <a:p>
            <a:pPr marL="171450" indent="-171450">
              <a:buFont typeface="Arial" panose="020B0604020202020204" pitchFamily="34" charset="0"/>
              <a:buChar char="•"/>
            </a:pPr>
            <a:r>
              <a:rPr lang="en-AU" sz="1200" dirty="0">
                <a:solidFill>
                  <a:srgbClr val="002060"/>
                </a:solidFill>
                <a:latin typeface="Calibri"/>
                <a:ea typeface="Calibri"/>
                <a:cs typeface="Calibri"/>
              </a:rPr>
              <a:t>Malnutrition &amp; sarcopenia screening tools </a:t>
            </a:r>
          </a:p>
        </p:txBody>
      </p:sp>
      <p:pic>
        <p:nvPicPr>
          <p:cNvPr id="17" name="Picture 16" descr="A magnifying glass over a checklist&#10;&#10;Description automatically generated">
            <a:extLst>
              <a:ext uri="{FF2B5EF4-FFF2-40B4-BE49-F238E27FC236}">
                <a16:creationId xmlns:a16="http://schemas.microsoft.com/office/drawing/2014/main" id="{DEC6F1C6-7AAF-3E82-BE54-13B1FBA9D56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95772" y="2802040"/>
            <a:ext cx="1295400" cy="1295400"/>
          </a:xfrm>
          <a:prstGeom prst="rect">
            <a:avLst/>
          </a:prstGeom>
          <a:noFill/>
        </p:spPr>
      </p:pic>
      <p:sp>
        <p:nvSpPr>
          <p:cNvPr id="18" name="TextBox 17">
            <a:extLst>
              <a:ext uri="{FF2B5EF4-FFF2-40B4-BE49-F238E27FC236}">
                <a16:creationId xmlns:a16="http://schemas.microsoft.com/office/drawing/2014/main" id="{99671F7E-636A-396C-E3D2-3A1ACF2B5A3E}"/>
              </a:ext>
            </a:extLst>
          </p:cNvPr>
          <p:cNvSpPr txBox="1"/>
          <p:nvPr/>
        </p:nvSpPr>
        <p:spPr>
          <a:xfrm>
            <a:off x="6041119" y="2982483"/>
            <a:ext cx="1916992" cy="861774"/>
          </a:xfrm>
          <a:prstGeom prst="rect">
            <a:avLst/>
          </a:prstGeom>
          <a:noFill/>
        </p:spPr>
        <p:txBody>
          <a:bodyPr wrap="square" rtlCol="0">
            <a:spAutoFit/>
          </a:bodyPr>
          <a:lstStyle/>
          <a:p>
            <a:r>
              <a:rPr lang="en-US" b="1" dirty="0">
                <a:solidFill>
                  <a:srgbClr val="002060"/>
                </a:solidFill>
              </a:rPr>
              <a:t>Assessment</a:t>
            </a:r>
            <a:endParaRPr lang="en-AU" b="1" dirty="0">
              <a:solidFill>
                <a:srgbClr val="002060"/>
              </a:solidFill>
            </a:endParaRPr>
          </a:p>
          <a:p>
            <a:endParaRPr lang="en-AU" sz="800" dirty="0">
              <a:solidFill>
                <a:srgbClr val="000000"/>
              </a:solidFill>
              <a:latin typeface="Calibri"/>
              <a:ea typeface="Calibri"/>
              <a:cs typeface="Calibri"/>
            </a:endParaRPr>
          </a:p>
          <a:p>
            <a:pPr marL="171450" indent="-171450">
              <a:buFont typeface="Arial" panose="020B0604020202020204" pitchFamily="34" charset="0"/>
              <a:buChar char="•"/>
            </a:pPr>
            <a:r>
              <a:rPr lang="en-AU" sz="1200" dirty="0">
                <a:solidFill>
                  <a:srgbClr val="002060"/>
                </a:solidFill>
                <a:latin typeface="Calibri"/>
                <a:ea typeface="Calibri"/>
                <a:cs typeface="Calibri"/>
              </a:rPr>
              <a:t>11 how-to guides</a:t>
            </a:r>
          </a:p>
          <a:p>
            <a:pPr marL="171450" indent="-171450">
              <a:buFont typeface="Arial" panose="020B0604020202020204" pitchFamily="34" charset="0"/>
              <a:buChar char="•"/>
            </a:pPr>
            <a:r>
              <a:rPr lang="en-AU" sz="1200" dirty="0">
                <a:solidFill>
                  <a:srgbClr val="002060"/>
                </a:solidFill>
                <a:latin typeface="Calibri"/>
                <a:ea typeface="Calibri"/>
                <a:cs typeface="Calibri"/>
              </a:rPr>
              <a:t>17 instructional videos </a:t>
            </a:r>
          </a:p>
        </p:txBody>
      </p:sp>
      <p:pic>
        <p:nvPicPr>
          <p:cNvPr id="19" name="Picture 18">
            <a:extLst>
              <a:ext uri="{FF2B5EF4-FFF2-40B4-BE49-F238E27FC236}">
                <a16:creationId xmlns:a16="http://schemas.microsoft.com/office/drawing/2014/main" id="{8CAFB9BF-4474-B0B5-EB88-B929CC6B0F6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65990" y="4287949"/>
            <a:ext cx="1333500" cy="1333500"/>
          </a:xfrm>
          <a:prstGeom prst="rect">
            <a:avLst/>
          </a:prstGeom>
          <a:noFill/>
        </p:spPr>
      </p:pic>
      <p:pic>
        <p:nvPicPr>
          <p:cNvPr id="20" name="Picture 19">
            <a:extLst>
              <a:ext uri="{FF2B5EF4-FFF2-40B4-BE49-F238E27FC236}">
                <a16:creationId xmlns:a16="http://schemas.microsoft.com/office/drawing/2014/main" id="{F4B30009-C7CB-5067-8524-14142854009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038262" y="4287949"/>
            <a:ext cx="1333500" cy="1333500"/>
          </a:xfrm>
          <a:prstGeom prst="rect">
            <a:avLst/>
          </a:prstGeom>
          <a:noFill/>
        </p:spPr>
      </p:pic>
      <p:sp>
        <p:nvSpPr>
          <p:cNvPr id="21" name="TextBox 20">
            <a:extLst>
              <a:ext uri="{FF2B5EF4-FFF2-40B4-BE49-F238E27FC236}">
                <a16:creationId xmlns:a16="http://schemas.microsoft.com/office/drawing/2014/main" id="{EC6EE03B-059E-409E-70B4-51F97777EECE}"/>
              </a:ext>
            </a:extLst>
          </p:cNvPr>
          <p:cNvSpPr txBox="1"/>
          <p:nvPr/>
        </p:nvSpPr>
        <p:spPr>
          <a:xfrm>
            <a:off x="6047922" y="4485712"/>
            <a:ext cx="1916992" cy="1600438"/>
          </a:xfrm>
          <a:prstGeom prst="rect">
            <a:avLst/>
          </a:prstGeom>
          <a:noFill/>
        </p:spPr>
        <p:txBody>
          <a:bodyPr wrap="square" rtlCol="0">
            <a:spAutoFit/>
          </a:bodyPr>
          <a:lstStyle/>
          <a:p>
            <a:r>
              <a:rPr lang="en-US" b="1" dirty="0">
                <a:solidFill>
                  <a:srgbClr val="002060"/>
                </a:solidFill>
              </a:rPr>
              <a:t>Treatment</a:t>
            </a:r>
            <a:endParaRPr lang="en-AU" b="1" dirty="0">
              <a:solidFill>
                <a:srgbClr val="002060"/>
              </a:solidFill>
            </a:endParaRPr>
          </a:p>
          <a:p>
            <a:endParaRPr lang="en-AU" sz="800" dirty="0">
              <a:solidFill>
                <a:srgbClr val="000000"/>
              </a:solidFill>
              <a:latin typeface="Calibri"/>
              <a:ea typeface="Calibri"/>
              <a:cs typeface="Calibri"/>
            </a:endParaRPr>
          </a:p>
          <a:p>
            <a:pPr marL="171450" indent="-171450">
              <a:buFont typeface="Arial" panose="020B0604020202020204" pitchFamily="34" charset="0"/>
              <a:buChar char="•"/>
            </a:pPr>
            <a:r>
              <a:rPr lang="en-AU" sz="1200" dirty="0">
                <a:solidFill>
                  <a:srgbClr val="002060"/>
                </a:solidFill>
                <a:latin typeface="Calibri"/>
                <a:ea typeface="Calibri"/>
                <a:cs typeface="Calibri"/>
              </a:rPr>
              <a:t>Core components</a:t>
            </a:r>
          </a:p>
          <a:p>
            <a:pPr marL="171450" indent="-171450">
              <a:buFont typeface="Arial" panose="020B0604020202020204" pitchFamily="34" charset="0"/>
              <a:buChar char="•"/>
            </a:pPr>
            <a:r>
              <a:rPr lang="en-AU" sz="1200" dirty="0">
                <a:solidFill>
                  <a:srgbClr val="002060"/>
                </a:solidFill>
                <a:latin typeface="Calibri"/>
                <a:ea typeface="Calibri"/>
                <a:cs typeface="Calibri"/>
              </a:rPr>
              <a:t>Online hub of EBGs &amp; patient education material</a:t>
            </a:r>
          </a:p>
          <a:p>
            <a:pPr marL="171450" indent="-171450">
              <a:buFont typeface="Arial" panose="020B0604020202020204" pitchFamily="34" charset="0"/>
              <a:buChar char="•"/>
            </a:pPr>
            <a:r>
              <a:rPr lang="en-AU" sz="1200" dirty="0">
                <a:solidFill>
                  <a:srgbClr val="002060"/>
                </a:solidFill>
                <a:latin typeface="Calibri"/>
                <a:ea typeface="Calibri"/>
                <a:cs typeface="Calibri"/>
              </a:rPr>
              <a:t>4 clinical case studies</a:t>
            </a:r>
          </a:p>
          <a:p>
            <a:endParaRPr lang="en-AU" sz="1200" dirty="0">
              <a:solidFill>
                <a:srgbClr val="000000"/>
              </a:solidFill>
              <a:latin typeface="Calibri"/>
              <a:ea typeface="Calibri"/>
              <a:cs typeface="Calibri"/>
            </a:endParaRPr>
          </a:p>
        </p:txBody>
      </p:sp>
      <p:sp>
        <p:nvSpPr>
          <p:cNvPr id="5" name="Round Single Corner of Rectangle 4">
            <a:extLst>
              <a:ext uri="{FF2B5EF4-FFF2-40B4-BE49-F238E27FC236}">
                <a16:creationId xmlns:a16="http://schemas.microsoft.com/office/drawing/2014/main" id="{72627EF4-DAE9-A763-3729-4DCF9F8E1302}"/>
              </a:ext>
            </a:extLst>
          </p:cNvPr>
          <p:cNvSpPr/>
          <p:nvPr/>
        </p:nvSpPr>
        <p:spPr>
          <a:xfrm>
            <a:off x="107840" y="1279497"/>
            <a:ext cx="4608908" cy="539780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2000" b="1" dirty="0">
              <a:solidFill>
                <a:srgbClr val="002060"/>
              </a:solidFill>
            </a:endParaRPr>
          </a:p>
          <a:p>
            <a:endParaRPr lang="en-US" b="1" dirty="0">
              <a:solidFill>
                <a:srgbClr val="002060"/>
              </a:solidFill>
            </a:endParaRPr>
          </a:p>
          <a:p>
            <a:endParaRPr lang="en-US" b="1" dirty="0">
              <a:solidFill>
                <a:srgbClr val="002060"/>
              </a:solidFill>
            </a:endParaRPr>
          </a:p>
          <a:p>
            <a:endParaRPr lang="en-US" b="1" dirty="0">
              <a:solidFill>
                <a:srgbClr val="002060"/>
              </a:solidFill>
            </a:endParaRPr>
          </a:p>
          <a:p>
            <a:endParaRPr lang="en-US" b="1" dirty="0">
              <a:solidFill>
                <a:srgbClr val="002060"/>
              </a:solidFill>
            </a:endParaRPr>
          </a:p>
          <a:p>
            <a:endParaRPr lang="en-US" b="1" dirty="0">
              <a:solidFill>
                <a:srgbClr val="002060"/>
              </a:solidFill>
            </a:endParaRPr>
          </a:p>
          <a:p>
            <a:endParaRPr lang="en-US" b="1" dirty="0">
              <a:solidFill>
                <a:srgbClr val="002060"/>
              </a:solidFill>
            </a:endParaRPr>
          </a:p>
          <a:p>
            <a:endParaRPr lang="en-US" b="1" dirty="0">
              <a:solidFill>
                <a:srgbClr val="002060"/>
              </a:solidFill>
            </a:endParaRPr>
          </a:p>
          <a:p>
            <a:endParaRPr lang="en-US" b="1" dirty="0">
              <a:solidFill>
                <a:srgbClr val="002060"/>
              </a:solidFill>
            </a:endParaRPr>
          </a:p>
          <a:p>
            <a:endParaRPr lang="en-US" b="1" dirty="0">
              <a:solidFill>
                <a:srgbClr val="002060"/>
              </a:solidFill>
            </a:endParaRPr>
          </a:p>
          <a:p>
            <a:endParaRPr lang="en-US" b="1" dirty="0">
              <a:solidFill>
                <a:srgbClr val="002060"/>
              </a:solidFill>
            </a:endParaRPr>
          </a:p>
          <a:p>
            <a:endParaRPr lang="en-US" b="1" dirty="0">
              <a:solidFill>
                <a:srgbClr val="002060"/>
              </a:solidFill>
            </a:endParaRPr>
          </a:p>
          <a:p>
            <a:endParaRPr lang="en-US" b="1" dirty="0">
              <a:solidFill>
                <a:srgbClr val="002060"/>
              </a:solidFill>
            </a:endParaRPr>
          </a:p>
        </p:txBody>
      </p:sp>
      <p:pic>
        <p:nvPicPr>
          <p:cNvPr id="7" name="Picture 6">
            <a:extLst>
              <a:ext uri="{FF2B5EF4-FFF2-40B4-BE49-F238E27FC236}">
                <a16:creationId xmlns:a16="http://schemas.microsoft.com/office/drawing/2014/main" id="{C6EBD20C-B58F-29C8-5A93-BB599AB5932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400" y="3714077"/>
            <a:ext cx="4801029" cy="2549739"/>
          </a:xfrm>
          <a:prstGeom prst="rect">
            <a:avLst/>
          </a:prstGeom>
        </p:spPr>
      </p:pic>
      <p:pic>
        <p:nvPicPr>
          <p:cNvPr id="4" name="Picture 3">
            <a:extLst>
              <a:ext uri="{FF2B5EF4-FFF2-40B4-BE49-F238E27FC236}">
                <a16:creationId xmlns:a16="http://schemas.microsoft.com/office/drawing/2014/main" id="{82581F35-BFCC-A09A-A0A4-20E1B2FB29F4}"/>
              </a:ext>
            </a:extLst>
          </p:cNvPr>
          <p:cNvPicPr>
            <a:picLocks noChangeAspect="1"/>
          </p:cNvPicPr>
          <p:nvPr/>
        </p:nvPicPr>
        <p:blipFill>
          <a:blip r:embed="rId10"/>
          <a:stretch>
            <a:fillRect/>
          </a:stretch>
        </p:blipFill>
        <p:spPr>
          <a:xfrm>
            <a:off x="87147" y="1279497"/>
            <a:ext cx="4626733" cy="2434580"/>
          </a:xfrm>
          <a:prstGeom prst="rect">
            <a:avLst/>
          </a:prstGeom>
        </p:spPr>
      </p:pic>
      <p:sp>
        <p:nvSpPr>
          <p:cNvPr id="22" name="TextBox 21">
            <a:extLst>
              <a:ext uri="{FF2B5EF4-FFF2-40B4-BE49-F238E27FC236}">
                <a16:creationId xmlns:a16="http://schemas.microsoft.com/office/drawing/2014/main" id="{1598B476-D554-9DA3-72D7-4570E815808A}"/>
              </a:ext>
            </a:extLst>
          </p:cNvPr>
          <p:cNvSpPr txBox="1"/>
          <p:nvPr/>
        </p:nvSpPr>
        <p:spPr>
          <a:xfrm>
            <a:off x="203600" y="6070386"/>
            <a:ext cx="4521969" cy="338554"/>
          </a:xfrm>
          <a:prstGeom prst="rect">
            <a:avLst/>
          </a:prstGeom>
          <a:noFill/>
        </p:spPr>
        <p:txBody>
          <a:bodyPr wrap="square" rtlCol="0">
            <a:spAutoFit/>
          </a:bodyPr>
          <a:lstStyle/>
          <a:p>
            <a:r>
              <a:rPr lang="en-US" sz="1600" dirty="0">
                <a:solidFill>
                  <a:srgbClr val="002060"/>
                </a:solidFill>
              </a:rPr>
              <a:t>https://cancermalnutritionandsarcopenia.org.au</a:t>
            </a:r>
            <a:endParaRPr lang="en-AU" sz="1600" dirty="0">
              <a:solidFill>
                <a:srgbClr val="002060"/>
              </a:solidFill>
            </a:endParaRPr>
          </a:p>
        </p:txBody>
      </p:sp>
    </p:spTree>
    <p:extLst>
      <p:ext uri="{BB962C8B-B14F-4D97-AF65-F5344CB8AC3E}">
        <p14:creationId xmlns:p14="http://schemas.microsoft.com/office/powerpoint/2010/main" val="402116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p:bldP spid="18"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87553-CDA8-3D66-A5C3-13DB0400C56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DCC1E41-09A5-0FBE-944E-8F2E3C679DF9}"/>
              </a:ext>
            </a:extLst>
          </p:cNvPr>
          <p:cNvSpPr/>
          <p:nvPr/>
        </p:nvSpPr>
        <p:spPr>
          <a:xfrm>
            <a:off x="0" y="0"/>
            <a:ext cx="12192000" cy="6858000"/>
          </a:xfrm>
          <a:prstGeom prst="rect">
            <a:avLst/>
          </a:prstGeom>
          <a:solidFill>
            <a:srgbClr val="2147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045B2F-DCBF-08A7-54CE-D41EF308FF76}"/>
              </a:ext>
            </a:extLst>
          </p:cNvPr>
          <p:cNvSpPr>
            <a:spLocks noGrp="1"/>
          </p:cNvSpPr>
          <p:nvPr>
            <p:ph type="title"/>
          </p:nvPr>
        </p:nvSpPr>
        <p:spPr>
          <a:xfrm>
            <a:off x="478467" y="259722"/>
            <a:ext cx="11353800" cy="1155331"/>
          </a:xfrm>
        </p:spPr>
        <p:txBody>
          <a:bodyPr>
            <a:normAutofit/>
          </a:bodyPr>
          <a:lstStyle/>
          <a:p>
            <a:r>
              <a:rPr lang="en-US" sz="3400" b="1" dirty="0">
                <a:solidFill>
                  <a:srgbClr val="6AC6B5"/>
                </a:solidFill>
              </a:rPr>
              <a:t>Cancer-related malnutrition and sarcopenia</a:t>
            </a:r>
            <a:endParaRPr lang="en-US" sz="3400" dirty="0">
              <a:solidFill>
                <a:srgbClr val="6AC6B5"/>
              </a:solidFill>
            </a:endParaRPr>
          </a:p>
        </p:txBody>
      </p:sp>
      <p:sp>
        <p:nvSpPr>
          <p:cNvPr id="5" name="Round Single Corner of Rectangle 4">
            <a:extLst>
              <a:ext uri="{FF2B5EF4-FFF2-40B4-BE49-F238E27FC236}">
                <a16:creationId xmlns:a16="http://schemas.microsoft.com/office/drawing/2014/main" id="{0001DBEE-1BB3-90EF-C525-C65C100B9310}"/>
              </a:ext>
            </a:extLst>
          </p:cNvPr>
          <p:cNvSpPr/>
          <p:nvPr/>
        </p:nvSpPr>
        <p:spPr>
          <a:xfrm>
            <a:off x="572539" y="1401184"/>
            <a:ext cx="11072180" cy="4683527"/>
          </a:xfrm>
          <a:prstGeom prst="round1Rect">
            <a:avLst/>
          </a:prstGeom>
          <a:solidFill>
            <a:schemeClr val="bg1">
              <a:lumMod val="95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Oval 9">
            <a:extLst>
              <a:ext uri="{FF2B5EF4-FFF2-40B4-BE49-F238E27FC236}">
                <a16:creationId xmlns:a16="http://schemas.microsoft.com/office/drawing/2014/main" id="{7E0C940C-DC82-4B6A-99BB-968CCA226E63}"/>
              </a:ext>
            </a:extLst>
          </p:cNvPr>
          <p:cNvSpPr/>
          <p:nvPr/>
        </p:nvSpPr>
        <p:spPr>
          <a:xfrm>
            <a:off x="1627807" y="2268605"/>
            <a:ext cx="4825006" cy="2664925"/>
          </a:xfrm>
          <a:prstGeom prst="ellipse">
            <a:avLst/>
          </a:prstGeom>
          <a:solidFill>
            <a:srgbClr val="002060"/>
          </a:solidFill>
          <a:ln w="57150">
            <a:solidFill>
              <a:srgbClr val="FFC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B3475A56-B0B0-49F5-C09F-C4AC00B7F808}"/>
              </a:ext>
            </a:extLst>
          </p:cNvPr>
          <p:cNvSpPr/>
          <p:nvPr/>
        </p:nvSpPr>
        <p:spPr>
          <a:xfrm>
            <a:off x="5494135" y="2335277"/>
            <a:ext cx="4999928" cy="2629254"/>
          </a:xfrm>
          <a:prstGeom prst="ellipse">
            <a:avLst/>
          </a:prstGeom>
          <a:solidFill>
            <a:schemeClr val="accent4">
              <a:alpha val="50000"/>
            </a:schemeClr>
          </a:solidFill>
          <a:ln w="57150">
            <a:solidFill>
              <a:srgbClr val="FFC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solidFill>
                <a:srgbClr val="6AC6B5"/>
              </a:solidFill>
            </a:endParaRPr>
          </a:p>
        </p:txBody>
      </p:sp>
      <p:sp>
        <p:nvSpPr>
          <p:cNvPr id="12" name="TextBox 11">
            <a:extLst>
              <a:ext uri="{FF2B5EF4-FFF2-40B4-BE49-F238E27FC236}">
                <a16:creationId xmlns:a16="http://schemas.microsoft.com/office/drawing/2014/main" id="{6D392F71-A5C8-D7F1-2D69-73CEA88605C2}"/>
              </a:ext>
            </a:extLst>
          </p:cNvPr>
          <p:cNvSpPr txBox="1"/>
          <p:nvPr/>
        </p:nvSpPr>
        <p:spPr>
          <a:xfrm>
            <a:off x="5538762" y="3234405"/>
            <a:ext cx="913989" cy="738664"/>
          </a:xfrm>
          <a:prstGeom prst="rect">
            <a:avLst/>
          </a:prstGeom>
          <a:noFill/>
          <a:ln>
            <a:noFill/>
          </a:ln>
        </p:spPr>
        <p:txBody>
          <a:bodyPr wrap="square" lIns="91440" tIns="45720" rIns="91440" bIns="45720" rtlCol="0" anchor="t">
            <a:spAutoFit/>
          </a:bodyPr>
          <a:lstStyle/>
          <a:p>
            <a:pPr algn="ctr"/>
            <a:r>
              <a:rPr lang="en-US" sz="1400" b="1" dirty="0">
                <a:solidFill>
                  <a:srgbClr val="FFC000"/>
                </a:solidFill>
                <a:latin typeface="Aptos"/>
                <a:cs typeface="Calibri Light"/>
              </a:rPr>
              <a:t>low muscle mass</a:t>
            </a:r>
            <a:endParaRPr lang="en-AU" sz="1400" b="1" dirty="0">
              <a:solidFill>
                <a:srgbClr val="FFC000"/>
              </a:solidFill>
              <a:latin typeface="Aptos"/>
              <a:cs typeface="Calibri Light"/>
            </a:endParaRPr>
          </a:p>
        </p:txBody>
      </p:sp>
      <p:sp>
        <p:nvSpPr>
          <p:cNvPr id="13" name="TextBox 12">
            <a:extLst>
              <a:ext uri="{FF2B5EF4-FFF2-40B4-BE49-F238E27FC236}">
                <a16:creationId xmlns:a16="http://schemas.microsoft.com/office/drawing/2014/main" id="{F2EEE222-B132-3979-D42D-A1C909907192}"/>
              </a:ext>
            </a:extLst>
          </p:cNvPr>
          <p:cNvSpPr txBox="1"/>
          <p:nvPr/>
        </p:nvSpPr>
        <p:spPr>
          <a:xfrm>
            <a:off x="6528475" y="2718787"/>
            <a:ext cx="2931247" cy="584775"/>
          </a:xfrm>
          <a:prstGeom prst="rect">
            <a:avLst/>
          </a:prstGeom>
          <a:noFill/>
        </p:spPr>
        <p:txBody>
          <a:bodyPr wrap="square" rtlCol="0">
            <a:spAutoFit/>
          </a:bodyPr>
          <a:lstStyle/>
          <a:p>
            <a:pPr algn="ctr"/>
            <a:r>
              <a:rPr lang="en-US" sz="3200" b="1" dirty="0">
                <a:solidFill>
                  <a:srgbClr val="FFC000"/>
                </a:solidFill>
                <a:latin typeface="Aptos" panose="020B0004020202020204" pitchFamily="34" charset="0"/>
                <a:cs typeface="Calibri Light" panose="020F0302020204030204" pitchFamily="34" charset="0"/>
              </a:rPr>
              <a:t>sarcopenia</a:t>
            </a:r>
            <a:endParaRPr lang="en-AU" sz="3200" b="1" dirty="0">
              <a:solidFill>
                <a:srgbClr val="FFC000"/>
              </a:solidFill>
              <a:latin typeface="Aptos" panose="020B0004020202020204" pitchFamily="34" charset="0"/>
              <a:cs typeface="Calibri Light" panose="020F0302020204030204" pitchFamily="34" charset="0"/>
            </a:endParaRPr>
          </a:p>
        </p:txBody>
      </p:sp>
      <p:sp>
        <p:nvSpPr>
          <p:cNvPr id="14" name="TextBox 13">
            <a:extLst>
              <a:ext uri="{FF2B5EF4-FFF2-40B4-BE49-F238E27FC236}">
                <a16:creationId xmlns:a16="http://schemas.microsoft.com/office/drawing/2014/main" id="{5AC172E5-47D1-E61C-2AE5-1AB5D44780CB}"/>
              </a:ext>
            </a:extLst>
          </p:cNvPr>
          <p:cNvSpPr txBox="1"/>
          <p:nvPr/>
        </p:nvSpPr>
        <p:spPr>
          <a:xfrm>
            <a:off x="2377097" y="2718787"/>
            <a:ext cx="2931247" cy="584775"/>
          </a:xfrm>
          <a:prstGeom prst="rect">
            <a:avLst/>
          </a:prstGeom>
          <a:noFill/>
        </p:spPr>
        <p:txBody>
          <a:bodyPr wrap="square" rtlCol="0">
            <a:spAutoFit/>
          </a:bodyPr>
          <a:lstStyle/>
          <a:p>
            <a:pPr algn="ctr"/>
            <a:r>
              <a:rPr lang="en-US" sz="3200" b="1" dirty="0">
                <a:solidFill>
                  <a:srgbClr val="FFC000"/>
                </a:solidFill>
                <a:latin typeface="Aptos" panose="020B0004020202020204" pitchFamily="34" charset="0"/>
                <a:cs typeface="Calibri Light" panose="020F0302020204030204" pitchFamily="34" charset="0"/>
              </a:rPr>
              <a:t>malnutrition</a:t>
            </a:r>
            <a:endParaRPr lang="en-AU" sz="3200" b="1" dirty="0">
              <a:solidFill>
                <a:srgbClr val="FFC000"/>
              </a:solidFill>
              <a:latin typeface="Aptos" panose="020B0004020202020204" pitchFamily="34" charset="0"/>
              <a:cs typeface="Calibri Light" panose="020F0302020204030204" pitchFamily="34" charset="0"/>
            </a:endParaRPr>
          </a:p>
        </p:txBody>
      </p:sp>
      <p:sp>
        <p:nvSpPr>
          <p:cNvPr id="17" name="TextBox 16">
            <a:extLst>
              <a:ext uri="{FF2B5EF4-FFF2-40B4-BE49-F238E27FC236}">
                <a16:creationId xmlns:a16="http://schemas.microsoft.com/office/drawing/2014/main" id="{57A2D7B0-6124-4D2B-BAE1-38F76F85A563}"/>
              </a:ext>
            </a:extLst>
          </p:cNvPr>
          <p:cNvSpPr txBox="1"/>
          <p:nvPr/>
        </p:nvSpPr>
        <p:spPr>
          <a:xfrm>
            <a:off x="104594" y="6325575"/>
            <a:ext cx="5630162" cy="508729"/>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US" sz="1000" dirty="0">
                <a:solidFill>
                  <a:schemeClr val="bg2"/>
                </a:solidFill>
                <a:latin typeface="Aptos"/>
                <a:ea typeface="Calibri"/>
              </a:rPr>
              <a:t>Allison SP. Nutrition 2000; 16(7-8): 590-3. </a:t>
            </a:r>
          </a:p>
          <a:p>
            <a:pPr>
              <a:lnSpc>
                <a:spcPct val="90000"/>
              </a:lnSpc>
            </a:pPr>
            <a:r>
              <a:rPr lang="en-US" sz="1000" dirty="0">
                <a:solidFill>
                  <a:schemeClr val="bg2"/>
                </a:solidFill>
                <a:latin typeface="Aptos"/>
                <a:ea typeface="Calibri"/>
              </a:rPr>
              <a:t>Cederholm T, et al., Clin </a:t>
            </a:r>
            <a:r>
              <a:rPr lang="en-US" sz="1000" dirty="0" err="1">
                <a:solidFill>
                  <a:schemeClr val="bg2"/>
                </a:solidFill>
                <a:latin typeface="Aptos"/>
                <a:ea typeface="Calibri"/>
              </a:rPr>
              <a:t>Nutr</a:t>
            </a:r>
            <a:r>
              <a:rPr lang="en-US" sz="1000" dirty="0">
                <a:solidFill>
                  <a:schemeClr val="bg2"/>
                </a:solidFill>
                <a:latin typeface="Aptos"/>
                <a:ea typeface="Calibri"/>
              </a:rPr>
              <a:t>. 2019 Feb;38(1):1-9 </a:t>
            </a:r>
          </a:p>
          <a:p>
            <a:pPr>
              <a:lnSpc>
                <a:spcPct val="90000"/>
              </a:lnSpc>
            </a:pPr>
            <a:r>
              <a:rPr lang="en-US" sz="1000" dirty="0">
                <a:solidFill>
                  <a:schemeClr val="bg2"/>
                </a:solidFill>
                <a:latin typeface="Aptos"/>
                <a:ea typeface="Calibri"/>
              </a:rPr>
              <a:t>Cruz-Jentoft AJ et al., Age Ageing. 2019 Jul 1;48(4):601 </a:t>
            </a:r>
          </a:p>
        </p:txBody>
      </p:sp>
      <p:sp>
        <p:nvSpPr>
          <p:cNvPr id="18" name="TextBox 17">
            <a:extLst>
              <a:ext uri="{FF2B5EF4-FFF2-40B4-BE49-F238E27FC236}">
                <a16:creationId xmlns:a16="http://schemas.microsoft.com/office/drawing/2014/main" id="{D0996302-3CDC-88B0-859B-5B97FEA9B22C}"/>
              </a:ext>
            </a:extLst>
          </p:cNvPr>
          <p:cNvSpPr txBox="1"/>
          <p:nvPr/>
        </p:nvSpPr>
        <p:spPr>
          <a:xfrm>
            <a:off x="2437075" y="3364197"/>
            <a:ext cx="2803623" cy="1107996"/>
          </a:xfrm>
          <a:prstGeom prst="rect">
            <a:avLst/>
          </a:prstGeom>
          <a:noFill/>
        </p:spPr>
        <p:txBody>
          <a:bodyPr wrap="square" rtlCol="0">
            <a:spAutoFit/>
          </a:bodyPr>
          <a:lstStyle/>
          <a:p>
            <a:pPr algn="ctr"/>
            <a:r>
              <a:rPr lang="en-US" sz="1200" i="1" dirty="0">
                <a:solidFill>
                  <a:schemeClr val="bg1"/>
                </a:solidFill>
              </a:rPr>
              <a:t>A condition characterised by loss of weight, loss of muscle or low body mass index, plus reduced food intake/ assimilation or inflammation.</a:t>
            </a:r>
          </a:p>
          <a:p>
            <a:pPr algn="ctr"/>
            <a:endParaRPr lang="en-AU" dirty="0"/>
          </a:p>
        </p:txBody>
      </p:sp>
      <p:sp>
        <p:nvSpPr>
          <p:cNvPr id="19" name="TextBox 18">
            <a:extLst>
              <a:ext uri="{FF2B5EF4-FFF2-40B4-BE49-F238E27FC236}">
                <a16:creationId xmlns:a16="http://schemas.microsoft.com/office/drawing/2014/main" id="{95AB7B15-3671-EBAB-A3AA-82DB89FA42AC}"/>
              </a:ext>
            </a:extLst>
          </p:cNvPr>
          <p:cNvSpPr txBox="1"/>
          <p:nvPr/>
        </p:nvSpPr>
        <p:spPr>
          <a:xfrm>
            <a:off x="6706188" y="3367686"/>
            <a:ext cx="2803623" cy="646331"/>
          </a:xfrm>
          <a:prstGeom prst="rect">
            <a:avLst/>
          </a:prstGeom>
          <a:noFill/>
        </p:spPr>
        <p:txBody>
          <a:bodyPr wrap="square" rtlCol="0">
            <a:spAutoFit/>
          </a:bodyPr>
          <a:lstStyle/>
          <a:p>
            <a:pPr algn="ctr"/>
            <a:r>
              <a:rPr lang="en-US" sz="1200" i="1" dirty="0">
                <a:solidFill>
                  <a:schemeClr val="bg1"/>
                </a:solidFill>
              </a:rPr>
              <a:t>A condition characterised by loss of skeletal muscle mass and strength with an impact on physical performance.</a:t>
            </a:r>
            <a:endParaRPr lang="en-AU" i="1" dirty="0">
              <a:solidFill>
                <a:schemeClr val="bg1"/>
              </a:solidFill>
            </a:endParaRPr>
          </a:p>
        </p:txBody>
      </p:sp>
    </p:spTree>
    <p:extLst>
      <p:ext uri="{BB962C8B-B14F-4D97-AF65-F5344CB8AC3E}">
        <p14:creationId xmlns:p14="http://schemas.microsoft.com/office/powerpoint/2010/main" val="239157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75816-7995-76C9-0866-3E7D043EE49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5620F56-F8DF-61E8-90B2-A751EA5FFB72}"/>
              </a:ext>
            </a:extLst>
          </p:cNvPr>
          <p:cNvSpPr/>
          <p:nvPr/>
        </p:nvSpPr>
        <p:spPr>
          <a:xfrm>
            <a:off x="0" y="0"/>
            <a:ext cx="12192000" cy="6858000"/>
          </a:xfrm>
          <a:prstGeom prst="rect">
            <a:avLst/>
          </a:prstGeom>
          <a:solidFill>
            <a:srgbClr val="2147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6AA321-3602-44AB-36CC-2CBFBF6E0098}"/>
              </a:ext>
            </a:extLst>
          </p:cNvPr>
          <p:cNvSpPr>
            <a:spLocks noGrp="1"/>
          </p:cNvSpPr>
          <p:nvPr>
            <p:ph type="title"/>
          </p:nvPr>
        </p:nvSpPr>
        <p:spPr>
          <a:xfrm>
            <a:off x="478467" y="259722"/>
            <a:ext cx="11353800" cy="1155331"/>
          </a:xfrm>
        </p:spPr>
        <p:txBody>
          <a:bodyPr>
            <a:normAutofit/>
          </a:bodyPr>
          <a:lstStyle/>
          <a:p>
            <a:r>
              <a:rPr lang="en-US" sz="3400" b="1" dirty="0">
                <a:solidFill>
                  <a:srgbClr val="6AC6B5"/>
                </a:solidFill>
              </a:rPr>
              <a:t>Cancer-related malnutrition and sarcopenia</a:t>
            </a:r>
            <a:endParaRPr lang="en-US" sz="3400" dirty="0">
              <a:solidFill>
                <a:srgbClr val="6AC6B5"/>
              </a:solidFill>
            </a:endParaRPr>
          </a:p>
        </p:txBody>
      </p:sp>
      <p:sp>
        <p:nvSpPr>
          <p:cNvPr id="5" name="Round Single Corner of Rectangle 4">
            <a:extLst>
              <a:ext uri="{FF2B5EF4-FFF2-40B4-BE49-F238E27FC236}">
                <a16:creationId xmlns:a16="http://schemas.microsoft.com/office/drawing/2014/main" id="{153A0825-8BF1-ED26-1704-785A017C57C2}"/>
              </a:ext>
            </a:extLst>
          </p:cNvPr>
          <p:cNvSpPr/>
          <p:nvPr/>
        </p:nvSpPr>
        <p:spPr>
          <a:xfrm>
            <a:off x="559910" y="1329071"/>
            <a:ext cx="11072180" cy="4766929"/>
          </a:xfrm>
          <a:prstGeom prst="round1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Content Placeholder 2">
            <a:extLst>
              <a:ext uri="{FF2B5EF4-FFF2-40B4-BE49-F238E27FC236}">
                <a16:creationId xmlns:a16="http://schemas.microsoft.com/office/drawing/2014/main" id="{231D6AEC-1339-0D35-5B1E-B398B998174F}"/>
              </a:ext>
            </a:extLst>
          </p:cNvPr>
          <p:cNvSpPr txBox="1">
            <a:spLocks/>
          </p:cNvSpPr>
          <p:nvPr/>
        </p:nvSpPr>
        <p:spPr>
          <a:xfrm>
            <a:off x="772559" y="1731109"/>
            <a:ext cx="10859531" cy="4203665"/>
          </a:xfrm>
          <a:prstGeom prst="roundRect">
            <a:avLst/>
          </a:prstGeom>
          <a:no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a:p>
            <a:pPr marL="0" indent="0">
              <a:buFont typeface="Arial" panose="020B0604020202020204" pitchFamily="34" charset="0"/>
              <a:buNone/>
            </a:pPr>
            <a:r>
              <a:rPr lang="en-US" dirty="0"/>
              <a:t>				</a:t>
            </a:r>
            <a:r>
              <a:rPr lang="en-US" sz="9600" b="1" dirty="0">
                <a:solidFill>
                  <a:srgbClr val="00B0F0"/>
                </a:solidFill>
              </a:rPr>
              <a:t>1</a:t>
            </a:r>
            <a:r>
              <a:rPr lang="en-US" sz="4400" b="1" dirty="0">
                <a:solidFill>
                  <a:srgbClr val="214775"/>
                </a:solidFill>
              </a:rPr>
              <a:t>in</a:t>
            </a:r>
            <a:r>
              <a:rPr lang="en-US" sz="7200" b="1" dirty="0">
                <a:solidFill>
                  <a:srgbClr val="214775"/>
                </a:solidFill>
              </a:rPr>
              <a:t> </a:t>
            </a:r>
            <a:r>
              <a:rPr lang="en-US" sz="9600" b="1" dirty="0">
                <a:solidFill>
                  <a:srgbClr val="00B0F0"/>
                </a:solidFill>
              </a:rPr>
              <a:t>3</a:t>
            </a:r>
            <a:r>
              <a:rPr lang="en-US" sz="7200" b="1" dirty="0">
                <a:solidFill>
                  <a:srgbClr val="214775"/>
                </a:solidFill>
              </a:rPr>
              <a:t> </a:t>
            </a:r>
            <a:endParaRPr lang="en-US" sz="3600" b="1" dirty="0">
              <a:solidFill>
                <a:srgbClr val="214775"/>
              </a:solidFill>
            </a:endParaRPr>
          </a:p>
          <a:p>
            <a:pPr marL="0" indent="0">
              <a:spcBef>
                <a:spcPts val="0"/>
              </a:spcBef>
              <a:buFont typeface="Arial" panose="020B0604020202020204" pitchFamily="34" charset="0"/>
              <a:buNone/>
            </a:pPr>
            <a:r>
              <a:rPr lang="en-US" sz="3600" b="1" dirty="0">
                <a:solidFill>
                  <a:srgbClr val="214775"/>
                </a:solidFill>
              </a:rPr>
              <a:t>				people with cancer are</a:t>
            </a:r>
          </a:p>
          <a:p>
            <a:pPr marL="0" indent="0">
              <a:buFont typeface="Arial" panose="020B0604020202020204" pitchFamily="34" charset="0"/>
              <a:buNone/>
            </a:pPr>
            <a:r>
              <a:rPr lang="en-US" sz="3600" b="1" dirty="0">
                <a:solidFill>
                  <a:srgbClr val="214775"/>
                </a:solidFill>
              </a:rPr>
              <a:t>				malnourished or sarcopenic</a:t>
            </a:r>
          </a:p>
        </p:txBody>
      </p:sp>
      <p:sp>
        <p:nvSpPr>
          <p:cNvPr id="9" name="Oval 8">
            <a:extLst>
              <a:ext uri="{FF2B5EF4-FFF2-40B4-BE49-F238E27FC236}">
                <a16:creationId xmlns:a16="http://schemas.microsoft.com/office/drawing/2014/main" id="{A68A921E-65EC-C854-EEF5-3F513244BC98}"/>
              </a:ext>
            </a:extLst>
          </p:cNvPr>
          <p:cNvSpPr/>
          <p:nvPr/>
        </p:nvSpPr>
        <p:spPr>
          <a:xfrm>
            <a:off x="1425487" y="2336418"/>
            <a:ext cx="2894021" cy="2894021"/>
          </a:xfrm>
          <a:prstGeom prst="ellipse">
            <a:avLst/>
          </a:prstGeom>
          <a:solidFill>
            <a:srgbClr val="002060"/>
          </a:solid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pic>
        <p:nvPicPr>
          <p:cNvPr id="6" name="Picture 5">
            <a:extLst>
              <a:ext uri="{FF2B5EF4-FFF2-40B4-BE49-F238E27FC236}">
                <a16:creationId xmlns:a16="http://schemas.microsoft.com/office/drawing/2014/main" id="{70CFE9B5-3F02-2D47-FB3F-18DE883A48F7}"/>
              </a:ext>
            </a:extLst>
          </p:cNvPr>
          <p:cNvPicPr>
            <a:picLocks noChangeAspect="1"/>
          </p:cNvPicPr>
          <p:nvPr/>
        </p:nvPicPr>
        <p:blipFill>
          <a:blip r:embed="rId3">
            <a:duotone>
              <a:schemeClr val="accent4">
                <a:shade val="45000"/>
                <a:satMod val="135000"/>
              </a:schemeClr>
              <a:prstClr val="white"/>
            </a:duotone>
          </a:blip>
          <a:stretch>
            <a:fillRect/>
          </a:stretch>
        </p:blipFill>
        <p:spPr>
          <a:xfrm>
            <a:off x="2764892" y="2990512"/>
            <a:ext cx="1379837" cy="1379837"/>
          </a:xfrm>
          <a:prstGeom prst="rect">
            <a:avLst/>
          </a:prstGeom>
        </p:spPr>
      </p:pic>
      <p:pic>
        <p:nvPicPr>
          <p:cNvPr id="7" name="Picture 6">
            <a:extLst>
              <a:ext uri="{FF2B5EF4-FFF2-40B4-BE49-F238E27FC236}">
                <a16:creationId xmlns:a16="http://schemas.microsoft.com/office/drawing/2014/main" id="{3E768906-E3FF-7787-4D4B-C727F34BBDB7}"/>
              </a:ext>
            </a:extLst>
          </p:cNvPr>
          <p:cNvPicPr>
            <a:picLocks noChangeAspect="1"/>
          </p:cNvPicPr>
          <p:nvPr/>
        </p:nvPicPr>
        <p:blipFill>
          <a:blip r:embed="rId3">
            <a:duotone>
              <a:schemeClr val="accent4">
                <a:shade val="45000"/>
                <a:satMod val="135000"/>
              </a:schemeClr>
              <a:prstClr val="white"/>
            </a:duotone>
          </a:blip>
          <a:stretch>
            <a:fillRect/>
          </a:stretch>
        </p:blipFill>
        <p:spPr>
          <a:xfrm>
            <a:off x="1600269" y="2990511"/>
            <a:ext cx="1379837" cy="1379837"/>
          </a:xfrm>
          <a:prstGeom prst="rect">
            <a:avLst/>
          </a:prstGeom>
        </p:spPr>
      </p:pic>
      <p:pic>
        <p:nvPicPr>
          <p:cNvPr id="8" name="Picture 7">
            <a:extLst>
              <a:ext uri="{FF2B5EF4-FFF2-40B4-BE49-F238E27FC236}">
                <a16:creationId xmlns:a16="http://schemas.microsoft.com/office/drawing/2014/main" id="{8878FB21-7F5B-3CF7-9099-81CA92F139E3}"/>
              </a:ext>
            </a:extLst>
          </p:cNvPr>
          <p:cNvPicPr>
            <a:picLocks noChangeAspect="1"/>
          </p:cNvPicPr>
          <p:nvPr/>
        </p:nvPicPr>
        <p:blipFill>
          <a:blip r:embed="rId3">
            <a:lum bright="70000" contrast="-70000"/>
          </a:blip>
          <a:stretch>
            <a:fillRect/>
          </a:stretch>
        </p:blipFill>
        <p:spPr>
          <a:xfrm>
            <a:off x="2182580" y="3278601"/>
            <a:ext cx="1379837" cy="1379837"/>
          </a:xfrm>
          <a:prstGeom prst="rect">
            <a:avLst/>
          </a:prstGeom>
        </p:spPr>
      </p:pic>
    </p:spTree>
    <p:extLst>
      <p:ext uri="{BB962C8B-B14F-4D97-AF65-F5344CB8AC3E}">
        <p14:creationId xmlns:p14="http://schemas.microsoft.com/office/powerpoint/2010/main" val="3286182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1C92E-96E1-FF6A-0EDB-9159E8A9C6A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A9D35DD-703B-675C-E85D-FE0E0043C732}"/>
              </a:ext>
            </a:extLst>
          </p:cNvPr>
          <p:cNvSpPr/>
          <p:nvPr/>
        </p:nvSpPr>
        <p:spPr>
          <a:xfrm>
            <a:off x="0" y="0"/>
            <a:ext cx="12192000" cy="6858000"/>
          </a:xfrm>
          <a:prstGeom prst="rect">
            <a:avLst/>
          </a:prstGeom>
          <a:solidFill>
            <a:srgbClr val="2147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41FDC7B-EAED-4B7E-139B-421262C37454}"/>
              </a:ext>
            </a:extLst>
          </p:cNvPr>
          <p:cNvSpPr>
            <a:spLocks noGrp="1"/>
          </p:cNvSpPr>
          <p:nvPr>
            <p:ph type="title"/>
          </p:nvPr>
        </p:nvSpPr>
        <p:spPr>
          <a:xfrm>
            <a:off x="478467" y="259722"/>
            <a:ext cx="11353800" cy="1155331"/>
          </a:xfrm>
        </p:spPr>
        <p:txBody>
          <a:bodyPr>
            <a:normAutofit/>
          </a:bodyPr>
          <a:lstStyle/>
          <a:p>
            <a:r>
              <a:rPr lang="en-US" sz="3400" b="1" dirty="0">
                <a:solidFill>
                  <a:srgbClr val="6AC6B5"/>
                </a:solidFill>
              </a:rPr>
              <a:t>Cancer-related malnutrition and sarcopenia</a:t>
            </a:r>
            <a:endParaRPr lang="en-US" sz="3400" dirty="0">
              <a:solidFill>
                <a:srgbClr val="6AC6B5"/>
              </a:solidFill>
            </a:endParaRPr>
          </a:p>
        </p:txBody>
      </p:sp>
      <p:sp>
        <p:nvSpPr>
          <p:cNvPr id="5" name="Round Single Corner of Rectangle 4">
            <a:extLst>
              <a:ext uri="{FF2B5EF4-FFF2-40B4-BE49-F238E27FC236}">
                <a16:creationId xmlns:a16="http://schemas.microsoft.com/office/drawing/2014/main" id="{872B1545-1B52-CD63-84B0-A89B730527D5}"/>
              </a:ext>
            </a:extLst>
          </p:cNvPr>
          <p:cNvSpPr/>
          <p:nvPr/>
        </p:nvSpPr>
        <p:spPr>
          <a:xfrm>
            <a:off x="478467" y="1415053"/>
            <a:ext cx="11072180" cy="4635791"/>
          </a:xfrm>
          <a:prstGeom prst="round1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itle 1">
            <a:extLst>
              <a:ext uri="{FF2B5EF4-FFF2-40B4-BE49-F238E27FC236}">
                <a16:creationId xmlns:a16="http://schemas.microsoft.com/office/drawing/2014/main" id="{7920747D-6503-C65F-63CB-EA72745264B0}"/>
              </a:ext>
            </a:extLst>
          </p:cNvPr>
          <p:cNvSpPr txBox="1">
            <a:spLocks/>
          </p:cNvSpPr>
          <p:nvPr/>
        </p:nvSpPr>
        <p:spPr>
          <a:xfrm>
            <a:off x="819565" y="2193517"/>
            <a:ext cx="10143458" cy="34935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214775"/>
                </a:solidFill>
              </a:rPr>
              <a:t>Cancer-related muscle loss develops up to </a:t>
            </a:r>
          </a:p>
          <a:p>
            <a:endParaRPr lang="en-US" sz="3600" b="1" dirty="0">
              <a:solidFill>
                <a:srgbClr val="214775"/>
              </a:solidFill>
            </a:endParaRPr>
          </a:p>
          <a:p>
            <a:endParaRPr lang="en-US" sz="3600" b="1" dirty="0">
              <a:solidFill>
                <a:srgbClr val="214775"/>
              </a:solidFill>
            </a:endParaRPr>
          </a:p>
          <a:p>
            <a:endParaRPr lang="en-US" sz="5400" b="1" dirty="0">
              <a:solidFill>
                <a:srgbClr val="214775"/>
              </a:solidFill>
            </a:endParaRPr>
          </a:p>
          <a:p>
            <a:endParaRPr lang="en-US" sz="3600" b="1" dirty="0">
              <a:solidFill>
                <a:srgbClr val="214775"/>
              </a:solidFill>
            </a:endParaRPr>
          </a:p>
          <a:p>
            <a:pPr algn="ctr"/>
            <a:r>
              <a:rPr lang="en-US" sz="3600" b="1" dirty="0">
                <a:solidFill>
                  <a:srgbClr val="214775"/>
                </a:solidFill>
              </a:rPr>
              <a:t>than age-related  muscle loss</a:t>
            </a:r>
          </a:p>
          <a:p>
            <a:endParaRPr lang="en-US" sz="2000" dirty="0">
              <a:solidFill>
                <a:srgbClr val="214775"/>
              </a:solidFill>
            </a:endParaRPr>
          </a:p>
          <a:p>
            <a:endParaRPr lang="en-US" sz="2000" dirty="0">
              <a:solidFill>
                <a:srgbClr val="214775"/>
              </a:solidFill>
            </a:endParaRPr>
          </a:p>
        </p:txBody>
      </p:sp>
      <p:sp>
        <p:nvSpPr>
          <p:cNvPr id="6" name="Oval 5">
            <a:extLst>
              <a:ext uri="{FF2B5EF4-FFF2-40B4-BE49-F238E27FC236}">
                <a16:creationId xmlns:a16="http://schemas.microsoft.com/office/drawing/2014/main" id="{D08590D9-6350-DF8D-CEBC-363C1E9B98B7}"/>
              </a:ext>
            </a:extLst>
          </p:cNvPr>
          <p:cNvSpPr/>
          <p:nvPr/>
        </p:nvSpPr>
        <p:spPr>
          <a:xfrm>
            <a:off x="4626791" y="2697659"/>
            <a:ext cx="1877262" cy="1887942"/>
          </a:xfrm>
          <a:prstGeom prst="ellipse">
            <a:avLst/>
          </a:prstGeom>
          <a:solidFill>
            <a:srgbClr val="002060"/>
          </a:solid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84398629-6C6C-863C-AB29-66B2931FB9BC}"/>
              </a:ext>
            </a:extLst>
          </p:cNvPr>
          <p:cNvSpPr txBox="1"/>
          <p:nvPr/>
        </p:nvSpPr>
        <p:spPr>
          <a:xfrm>
            <a:off x="4842933" y="3010000"/>
            <a:ext cx="1444978" cy="1200329"/>
          </a:xfrm>
          <a:prstGeom prst="rect">
            <a:avLst/>
          </a:prstGeom>
          <a:noFill/>
        </p:spPr>
        <p:txBody>
          <a:bodyPr wrap="square">
            <a:spAutoFit/>
          </a:bodyPr>
          <a:lstStyle/>
          <a:p>
            <a:pPr algn="ctr"/>
            <a:r>
              <a:rPr lang="en-US" sz="3600" b="1" dirty="0">
                <a:solidFill>
                  <a:schemeClr val="accent4"/>
                </a:solidFill>
                <a:latin typeface="Aptos" panose="020B0004020202020204" pitchFamily="34" charset="0"/>
                <a:cs typeface="Calibri Light" panose="020F0302020204030204" pitchFamily="34" charset="0"/>
              </a:rPr>
              <a:t>10 x</a:t>
            </a:r>
          </a:p>
          <a:p>
            <a:pPr algn="ctr"/>
            <a:r>
              <a:rPr lang="en-US" sz="3600" b="1" dirty="0">
                <a:solidFill>
                  <a:schemeClr val="accent4"/>
                </a:solidFill>
                <a:latin typeface="Aptos" panose="020B0004020202020204" pitchFamily="34" charset="0"/>
                <a:cs typeface="Calibri Light" panose="020F0302020204030204" pitchFamily="34" charset="0"/>
              </a:rPr>
              <a:t>faster</a:t>
            </a:r>
            <a:endParaRPr lang="en-AU" sz="3600" b="1" dirty="0">
              <a:solidFill>
                <a:schemeClr val="accent4"/>
              </a:solidFill>
              <a:latin typeface="Aptos" panose="020B0004020202020204" pitchFamily="34" charset="0"/>
              <a:cs typeface="Calibri Light" panose="020F0302020204030204" pitchFamily="34" charset="0"/>
            </a:endParaRPr>
          </a:p>
        </p:txBody>
      </p:sp>
      <p:sp>
        <p:nvSpPr>
          <p:cNvPr id="9" name="TextBox 8">
            <a:extLst>
              <a:ext uri="{FF2B5EF4-FFF2-40B4-BE49-F238E27FC236}">
                <a16:creationId xmlns:a16="http://schemas.microsoft.com/office/drawing/2014/main" id="{62AF51D7-6AF9-D4B4-8B99-B2CA009FA479}"/>
              </a:ext>
            </a:extLst>
          </p:cNvPr>
          <p:cNvSpPr txBox="1"/>
          <p:nvPr/>
        </p:nvSpPr>
        <p:spPr>
          <a:xfrm>
            <a:off x="478467" y="2697659"/>
            <a:ext cx="11042016" cy="1872853"/>
          </a:xfrm>
          <a:prstGeom prst="roundRect">
            <a:avLst/>
          </a:prstGeom>
          <a:solidFill>
            <a:srgbClr val="002060"/>
          </a:solidFill>
          <a:ln w="57150">
            <a:solidFill>
              <a:srgbClr val="FFC000"/>
            </a:solidFill>
          </a:ln>
        </p:spPr>
        <p:txBody>
          <a:bodyPr wrap="square" rtlCol="0">
            <a:spAutoFit/>
          </a:bodyPr>
          <a:lstStyle/>
          <a:p>
            <a:endParaRPr lang="en-US" sz="2000" b="1" dirty="0">
              <a:solidFill>
                <a:schemeClr val="bg1"/>
              </a:solidFill>
            </a:endParaRPr>
          </a:p>
          <a:p>
            <a:r>
              <a:rPr lang="en-US" b="1" dirty="0">
                <a:solidFill>
                  <a:schemeClr val="bg1"/>
                </a:solidFill>
              </a:rPr>
              <a:t>		</a:t>
            </a:r>
            <a:endParaRPr lang="en-US" sz="2800" b="1" dirty="0">
              <a:solidFill>
                <a:schemeClr val="bg1"/>
              </a:solidFill>
            </a:endParaRPr>
          </a:p>
          <a:p>
            <a:pPr algn="ctr"/>
            <a:r>
              <a:rPr lang="en-US" sz="2800" b="1" dirty="0">
                <a:solidFill>
                  <a:schemeClr val="bg1"/>
                </a:solidFill>
              </a:rPr>
              <a:t>	</a:t>
            </a:r>
            <a:r>
              <a:rPr lang="en-US" sz="2800" b="1" dirty="0">
                <a:solidFill>
                  <a:schemeClr val="accent4"/>
                </a:solidFill>
              </a:rPr>
              <a:t>100 days </a:t>
            </a:r>
            <a:r>
              <a:rPr lang="en-US" sz="2800" b="1" dirty="0">
                <a:solidFill>
                  <a:schemeClr val="bg1"/>
                </a:solidFill>
              </a:rPr>
              <a:t>of cancer treatment = </a:t>
            </a:r>
            <a:r>
              <a:rPr lang="en-US" sz="2800" b="1" dirty="0">
                <a:solidFill>
                  <a:schemeClr val="accent4"/>
                </a:solidFill>
              </a:rPr>
              <a:t>~ 20 years </a:t>
            </a:r>
            <a:r>
              <a:rPr lang="en-US" sz="2800" b="1" dirty="0">
                <a:solidFill>
                  <a:schemeClr val="bg1"/>
                </a:solidFill>
              </a:rPr>
              <a:t>of ageing</a:t>
            </a:r>
            <a:endParaRPr lang="en-US" sz="2800" b="1" dirty="0">
              <a:solidFill>
                <a:schemeClr val="accent1"/>
              </a:solidFill>
            </a:endParaRPr>
          </a:p>
          <a:p>
            <a:endParaRPr lang="en-AU" dirty="0"/>
          </a:p>
          <a:p>
            <a:endParaRPr lang="en-AU" sz="2000" dirty="0"/>
          </a:p>
        </p:txBody>
      </p:sp>
      <p:sp>
        <p:nvSpPr>
          <p:cNvPr id="10" name="TextBox 9">
            <a:extLst>
              <a:ext uri="{FF2B5EF4-FFF2-40B4-BE49-F238E27FC236}">
                <a16:creationId xmlns:a16="http://schemas.microsoft.com/office/drawing/2014/main" id="{1AEC947B-B74B-871B-6B4A-642213E3CD3D}"/>
              </a:ext>
            </a:extLst>
          </p:cNvPr>
          <p:cNvSpPr txBox="1"/>
          <p:nvPr/>
        </p:nvSpPr>
        <p:spPr>
          <a:xfrm>
            <a:off x="81139" y="6363185"/>
            <a:ext cx="6074228" cy="615746"/>
          </a:xfrm>
          <a:prstGeom prst="rect">
            <a:avLst/>
          </a:prstGeom>
          <a:noFill/>
        </p:spPr>
        <p:txBody>
          <a:bodyPr wrap="square" lIns="121920" tIns="60960" rIns="121920" bIns="60960" rtlCol="0" anchor="t">
            <a:spAutoFit/>
          </a:bodyPr>
          <a:lstStyle/>
          <a:p>
            <a:r>
              <a:rPr lang="en-US" sz="1000" dirty="0">
                <a:solidFill>
                  <a:schemeClr val="bg1"/>
                </a:solidFill>
                <a:latin typeface="Aptos"/>
                <a:ea typeface="Calibri"/>
                <a:cs typeface="Calibri"/>
              </a:rPr>
              <a:t>Bauer J, </a:t>
            </a:r>
            <a:r>
              <a:rPr lang="en-US" sz="1000" i="1" dirty="0">
                <a:solidFill>
                  <a:schemeClr val="bg1"/>
                </a:solidFill>
                <a:latin typeface="Aptos"/>
                <a:ea typeface="Calibri"/>
                <a:cs typeface="Calibri"/>
              </a:rPr>
              <a:t>et al</a:t>
            </a:r>
            <a:r>
              <a:rPr lang="en-US" sz="1000" dirty="0">
                <a:solidFill>
                  <a:schemeClr val="bg1"/>
                </a:solidFill>
                <a:latin typeface="Aptos"/>
                <a:ea typeface="Calibri"/>
                <a:cs typeface="Calibri"/>
              </a:rPr>
              <a:t>. J Cachexia Sarcopenia Muscle. 2019;10(5):956-61.</a:t>
            </a:r>
            <a:endParaRPr lang="en-AU" sz="1000" dirty="0">
              <a:solidFill>
                <a:schemeClr val="bg1"/>
              </a:solidFill>
              <a:latin typeface="Aptos"/>
              <a:ea typeface="Calibri"/>
              <a:cs typeface="Calibri"/>
            </a:endParaRPr>
          </a:p>
          <a:p>
            <a:r>
              <a:rPr lang="en-US" sz="1000" dirty="0" err="1">
                <a:solidFill>
                  <a:schemeClr val="bg1"/>
                </a:solidFill>
                <a:latin typeface="Aptos"/>
                <a:ea typeface="Calibri"/>
                <a:cs typeface="Calibri"/>
              </a:rPr>
              <a:t>Muscaritoli</a:t>
            </a:r>
            <a:r>
              <a:rPr lang="en-US" sz="1000" dirty="0">
                <a:solidFill>
                  <a:schemeClr val="bg1"/>
                </a:solidFill>
                <a:latin typeface="Aptos"/>
                <a:ea typeface="Calibri"/>
                <a:cs typeface="Calibri"/>
              </a:rPr>
              <a:t> M, </a:t>
            </a:r>
            <a:r>
              <a:rPr lang="en-US" sz="1000" i="1" dirty="0">
                <a:solidFill>
                  <a:schemeClr val="bg1"/>
                </a:solidFill>
                <a:latin typeface="Aptos"/>
                <a:ea typeface="Calibri"/>
                <a:cs typeface="Calibri"/>
              </a:rPr>
              <a:t>et al</a:t>
            </a:r>
            <a:r>
              <a:rPr lang="en-US" sz="1000" dirty="0">
                <a:solidFill>
                  <a:schemeClr val="bg1"/>
                </a:solidFill>
                <a:latin typeface="Aptos"/>
                <a:ea typeface="Calibri"/>
                <a:cs typeface="Calibri"/>
              </a:rPr>
              <a:t>. Intern Emerg Med. 2013;8(7):553-60.</a:t>
            </a:r>
            <a:endParaRPr lang="en-AU" sz="1000" dirty="0">
              <a:solidFill>
                <a:schemeClr val="bg1"/>
              </a:solidFill>
              <a:latin typeface="Aptos"/>
              <a:ea typeface="Calibri"/>
              <a:cs typeface="Calibri"/>
            </a:endParaRPr>
          </a:p>
          <a:p>
            <a:endParaRPr lang="en-US" sz="1067" dirty="0">
              <a:solidFill>
                <a:schemeClr val="bg1">
                  <a:lumMod val="50000"/>
                </a:schemeClr>
              </a:solidFill>
              <a:latin typeface="Aptos" panose="020B0004020202020204" pitchFamily="34" charset="0"/>
              <a:ea typeface="Calibri" panose="020F0502020204030204" pitchFamily="34" charset="0"/>
              <a:cs typeface="Calibri"/>
            </a:endParaRPr>
          </a:p>
        </p:txBody>
      </p:sp>
    </p:spTree>
    <p:extLst>
      <p:ext uri="{BB962C8B-B14F-4D97-AF65-F5344CB8AC3E}">
        <p14:creationId xmlns:p14="http://schemas.microsoft.com/office/powerpoint/2010/main" val="346292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A7EE3-7D03-4ADA-56EA-6AA58295C91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9D075FC-C905-3D76-9ECA-6F0D44F988D4}"/>
              </a:ext>
            </a:extLst>
          </p:cNvPr>
          <p:cNvSpPr/>
          <p:nvPr/>
        </p:nvSpPr>
        <p:spPr>
          <a:xfrm>
            <a:off x="0" y="0"/>
            <a:ext cx="12192000" cy="6858000"/>
          </a:xfrm>
          <a:prstGeom prst="rect">
            <a:avLst/>
          </a:prstGeom>
          <a:solidFill>
            <a:srgbClr val="2147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68B749D-6FF4-1E32-1D34-B58C6A80131A}"/>
              </a:ext>
            </a:extLst>
          </p:cNvPr>
          <p:cNvSpPr>
            <a:spLocks noGrp="1"/>
          </p:cNvSpPr>
          <p:nvPr>
            <p:ph type="title"/>
          </p:nvPr>
        </p:nvSpPr>
        <p:spPr>
          <a:xfrm>
            <a:off x="478467" y="259722"/>
            <a:ext cx="11353800" cy="1155331"/>
          </a:xfrm>
        </p:spPr>
        <p:txBody>
          <a:bodyPr>
            <a:normAutofit/>
          </a:bodyPr>
          <a:lstStyle/>
          <a:p>
            <a:r>
              <a:rPr lang="en-US" sz="3400" b="1" dirty="0">
                <a:solidFill>
                  <a:srgbClr val="6AC6B5"/>
                </a:solidFill>
              </a:rPr>
              <a:t>Cancer-related malnutrition and sarcopenia</a:t>
            </a:r>
            <a:endParaRPr lang="en-US" sz="3400" dirty="0">
              <a:solidFill>
                <a:srgbClr val="6AC6B5"/>
              </a:solidFill>
            </a:endParaRPr>
          </a:p>
        </p:txBody>
      </p:sp>
      <p:sp>
        <p:nvSpPr>
          <p:cNvPr id="5" name="Round Single Corner of Rectangle 4">
            <a:extLst>
              <a:ext uri="{FF2B5EF4-FFF2-40B4-BE49-F238E27FC236}">
                <a16:creationId xmlns:a16="http://schemas.microsoft.com/office/drawing/2014/main" id="{8046E1D7-1DEB-5629-0E50-07D1DEF1360C}"/>
              </a:ext>
            </a:extLst>
          </p:cNvPr>
          <p:cNvSpPr/>
          <p:nvPr/>
        </p:nvSpPr>
        <p:spPr>
          <a:xfrm>
            <a:off x="478467" y="1415055"/>
            <a:ext cx="11072180" cy="3969746"/>
          </a:xfrm>
          <a:prstGeom prst="round1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TextBox 6">
            <a:extLst>
              <a:ext uri="{FF2B5EF4-FFF2-40B4-BE49-F238E27FC236}">
                <a16:creationId xmlns:a16="http://schemas.microsoft.com/office/drawing/2014/main" id="{52AE8D6F-4A77-CDC1-4AE1-B2DC96EB003B}"/>
              </a:ext>
            </a:extLst>
          </p:cNvPr>
          <p:cNvSpPr txBox="1"/>
          <p:nvPr/>
        </p:nvSpPr>
        <p:spPr>
          <a:xfrm>
            <a:off x="81139" y="5413992"/>
            <a:ext cx="6074228" cy="1508105"/>
          </a:xfrm>
          <a:prstGeom prst="rect">
            <a:avLst/>
          </a:prstGeom>
          <a:noFill/>
        </p:spPr>
        <p:txBody>
          <a:bodyPr wrap="square" lIns="121920" tIns="60960" rIns="121920" bIns="60960" rtlCol="0" anchor="t">
            <a:spAutoFit/>
          </a:bodyPr>
          <a:lstStyle/>
          <a:p>
            <a:r>
              <a:rPr lang="en-US" sz="1000" dirty="0">
                <a:solidFill>
                  <a:schemeClr val="bg1"/>
                </a:solidFill>
                <a:latin typeface="Aptos"/>
                <a:ea typeface="Calibri"/>
                <a:cs typeface="Calibri"/>
              </a:rPr>
              <a:t>Arends J </a:t>
            </a:r>
            <a:r>
              <a:rPr lang="en-US" sz="1000" i="1" dirty="0">
                <a:solidFill>
                  <a:schemeClr val="bg1"/>
                </a:solidFill>
                <a:latin typeface="Aptos"/>
                <a:ea typeface="Calibri"/>
                <a:cs typeface="Calibri"/>
              </a:rPr>
              <a:t>et al</a:t>
            </a:r>
            <a:r>
              <a:rPr lang="en-US" sz="1000" dirty="0">
                <a:solidFill>
                  <a:schemeClr val="bg1"/>
                </a:solidFill>
                <a:latin typeface="Aptos"/>
                <a:ea typeface="Calibri"/>
                <a:cs typeface="Calibri"/>
              </a:rPr>
              <a:t>., Clinical Nutrition 2007;36(1):11-48</a:t>
            </a:r>
            <a:endParaRPr lang="en-US" sz="1000" dirty="0">
              <a:solidFill>
                <a:schemeClr val="bg1"/>
              </a:solidFill>
              <a:latin typeface="Aptos" panose="020B0004020202020204" pitchFamily="34" charset="0"/>
              <a:ea typeface="Calibri" panose="020F0502020204030204" pitchFamily="34" charset="0"/>
              <a:cs typeface="Calibri"/>
            </a:endParaRPr>
          </a:p>
          <a:p>
            <a:r>
              <a:rPr lang="en-US" sz="1000" dirty="0">
                <a:solidFill>
                  <a:schemeClr val="bg1"/>
                </a:solidFill>
                <a:latin typeface="Aptos"/>
                <a:ea typeface="Calibri"/>
                <a:cs typeface="Calibri"/>
              </a:rPr>
              <a:t>Bruyere O </a:t>
            </a:r>
            <a:r>
              <a:rPr lang="en-US" sz="1000" i="1" dirty="0">
                <a:solidFill>
                  <a:schemeClr val="bg1"/>
                </a:solidFill>
                <a:latin typeface="Aptos"/>
                <a:ea typeface="Calibri"/>
                <a:cs typeface="Calibri"/>
              </a:rPr>
              <a:t>et al</a:t>
            </a:r>
            <a:r>
              <a:rPr lang="en-US" sz="1000" dirty="0">
                <a:solidFill>
                  <a:schemeClr val="bg1"/>
                </a:solidFill>
                <a:latin typeface="Aptos"/>
                <a:ea typeface="Calibri"/>
                <a:cs typeface="Calibri"/>
              </a:rPr>
              <a:t>., </a:t>
            </a:r>
            <a:r>
              <a:rPr lang="en-US" sz="1000" dirty="0" err="1">
                <a:solidFill>
                  <a:schemeClr val="bg1"/>
                </a:solidFill>
                <a:latin typeface="Aptos"/>
                <a:ea typeface="Calibri"/>
                <a:cs typeface="Calibri"/>
              </a:rPr>
              <a:t>Maturitas</a:t>
            </a:r>
            <a:r>
              <a:rPr lang="en-US" sz="1000" dirty="0">
                <a:solidFill>
                  <a:schemeClr val="bg1"/>
                </a:solidFill>
                <a:latin typeface="Aptos"/>
                <a:ea typeface="Calibri"/>
                <a:cs typeface="Calibri"/>
              </a:rPr>
              <a:t> 2019; 119: 61-69</a:t>
            </a:r>
            <a:endParaRPr lang="en-US" sz="1000" dirty="0">
              <a:solidFill>
                <a:schemeClr val="bg1"/>
              </a:solidFill>
              <a:latin typeface="Aptos" panose="020B0004020202020204" pitchFamily="34" charset="0"/>
              <a:ea typeface="Calibri" panose="020F0502020204030204" pitchFamily="34" charset="0"/>
              <a:cs typeface="Calibri"/>
            </a:endParaRPr>
          </a:p>
          <a:p>
            <a:r>
              <a:rPr lang="en-US" sz="1000" dirty="0" err="1">
                <a:solidFill>
                  <a:schemeClr val="bg1"/>
                </a:solidFill>
                <a:latin typeface="Aptos"/>
                <a:ea typeface="Calibri"/>
                <a:cs typeface="Calibri"/>
              </a:rPr>
              <a:t>Hebuterne</a:t>
            </a:r>
            <a:r>
              <a:rPr lang="en-US" sz="1000" dirty="0">
                <a:solidFill>
                  <a:schemeClr val="bg1"/>
                </a:solidFill>
                <a:latin typeface="Aptos"/>
                <a:ea typeface="Calibri"/>
                <a:cs typeface="Calibri"/>
              </a:rPr>
              <a:t> X </a:t>
            </a:r>
            <a:r>
              <a:rPr lang="en-US" sz="1000" i="1" dirty="0">
                <a:solidFill>
                  <a:schemeClr val="bg1"/>
                </a:solidFill>
                <a:latin typeface="Aptos"/>
                <a:ea typeface="Calibri"/>
                <a:cs typeface="Calibri"/>
              </a:rPr>
              <a:t>et al</a:t>
            </a:r>
            <a:r>
              <a:rPr lang="en-US" sz="1000" dirty="0">
                <a:solidFill>
                  <a:schemeClr val="bg1"/>
                </a:solidFill>
                <a:latin typeface="Aptos"/>
                <a:ea typeface="Calibri"/>
                <a:cs typeface="Calibri"/>
              </a:rPr>
              <a:t>., JPEN 2014; 38(2): 196-204</a:t>
            </a:r>
            <a:endParaRPr lang="en-AU" sz="1000" dirty="0">
              <a:solidFill>
                <a:schemeClr val="bg1"/>
              </a:solidFill>
              <a:latin typeface="Aptos" panose="020B0004020202020204" pitchFamily="34" charset="0"/>
              <a:ea typeface="Calibri" panose="020F0502020204030204" pitchFamily="34" charset="0"/>
              <a:cs typeface="Calibri"/>
            </a:endParaRPr>
          </a:p>
          <a:p>
            <a:r>
              <a:rPr lang="en-US" sz="1000" dirty="0" err="1">
                <a:solidFill>
                  <a:schemeClr val="bg1"/>
                </a:solidFill>
                <a:latin typeface="Aptos"/>
                <a:ea typeface="Calibri"/>
              </a:rPr>
              <a:t>Isenring</a:t>
            </a:r>
            <a:r>
              <a:rPr lang="en-US" sz="1000" dirty="0">
                <a:solidFill>
                  <a:schemeClr val="bg1"/>
                </a:solidFill>
                <a:latin typeface="Aptos"/>
                <a:ea typeface="Calibri"/>
              </a:rPr>
              <a:t> E </a:t>
            </a:r>
            <a:r>
              <a:rPr lang="en-US" sz="1000" i="1" dirty="0">
                <a:solidFill>
                  <a:schemeClr val="bg1"/>
                </a:solidFill>
                <a:latin typeface="Aptos"/>
                <a:ea typeface="Calibri"/>
              </a:rPr>
              <a:t>et al.</a:t>
            </a:r>
            <a:r>
              <a:rPr lang="en-US" sz="1000" dirty="0">
                <a:solidFill>
                  <a:schemeClr val="bg1"/>
                </a:solidFill>
                <a:latin typeface="Aptos"/>
                <a:ea typeface="Calibri"/>
              </a:rPr>
              <a:t>, Nut &amp; Diet 2013; 70(4): 312-324</a:t>
            </a:r>
          </a:p>
          <a:p>
            <a:r>
              <a:rPr lang="en-US" sz="1000" dirty="0">
                <a:solidFill>
                  <a:schemeClr val="bg1"/>
                </a:solidFill>
                <a:latin typeface="Aptos"/>
                <a:ea typeface="Calibri"/>
                <a:cs typeface="Calibri"/>
              </a:rPr>
              <a:t>Marshall KM</a:t>
            </a:r>
            <a:r>
              <a:rPr lang="en-US" sz="1000" i="1" dirty="0">
                <a:solidFill>
                  <a:schemeClr val="bg1"/>
                </a:solidFill>
                <a:latin typeface="Aptos"/>
                <a:ea typeface="Calibri"/>
                <a:cs typeface="Calibri"/>
              </a:rPr>
              <a:t> et al</a:t>
            </a:r>
            <a:r>
              <a:rPr lang="en-US" sz="1000" dirty="0">
                <a:solidFill>
                  <a:schemeClr val="bg1"/>
                </a:solidFill>
                <a:latin typeface="Aptos"/>
                <a:ea typeface="Calibri"/>
                <a:cs typeface="Calibri"/>
              </a:rPr>
              <a:t>., Clin Nut 2019; 38(2): 644-651</a:t>
            </a:r>
          </a:p>
          <a:p>
            <a:r>
              <a:rPr lang="en-US" sz="1000" dirty="0">
                <a:solidFill>
                  <a:schemeClr val="bg1"/>
                </a:solidFill>
                <a:latin typeface="Aptos"/>
                <a:ea typeface="Calibri"/>
                <a:cs typeface="Calibri"/>
              </a:rPr>
              <a:t>Prado CMM </a:t>
            </a:r>
            <a:r>
              <a:rPr lang="en-US" sz="1000" i="1" dirty="0">
                <a:solidFill>
                  <a:schemeClr val="bg1"/>
                </a:solidFill>
                <a:latin typeface="Aptos"/>
                <a:ea typeface="Calibri"/>
                <a:cs typeface="Calibri"/>
              </a:rPr>
              <a:t>et al</a:t>
            </a:r>
            <a:r>
              <a:rPr lang="en-US" sz="1000" dirty="0">
                <a:solidFill>
                  <a:schemeClr val="bg1"/>
                </a:solidFill>
                <a:latin typeface="Aptos"/>
                <a:ea typeface="Calibri"/>
                <a:cs typeface="Calibri"/>
              </a:rPr>
              <a:t>., The Lancet Oncology 2008; 9(7): 629-35</a:t>
            </a:r>
          </a:p>
          <a:p>
            <a:r>
              <a:rPr lang="en-AU" sz="1000" dirty="0">
                <a:solidFill>
                  <a:schemeClr val="bg1"/>
                </a:solidFill>
                <a:latin typeface="Aptos"/>
                <a:ea typeface="Calibri"/>
                <a:cs typeface="Calibri"/>
              </a:rPr>
              <a:t>Blauwhoff-Buskermolen S</a:t>
            </a:r>
            <a:r>
              <a:rPr lang="en-AU" sz="1000" i="1" dirty="0">
                <a:solidFill>
                  <a:schemeClr val="bg1"/>
                </a:solidFill>
                <a:latin typeface="Aptos"/>
                <a:ea typeface="Calibri"/>
                <a:cs typeface="Calibri"/>
              </a:rPr>
              <a:t> et al., </a:t>
            </a:r>
            <a:r>
              <a:rPr lang="en-AU" sz="1000" dirty="0">
                <a:solidFill>
                  <a:schemeClr val="bg1"/>
                </a:solidFill>
                <a:latin typeface="Aptos"/>
                <a:ea typeface="Calibri"/>
                <a:cs typeface="Calibri"/>
              </a:rPr>
              <a:t>J of Clinical Oncology 2016; 34(12): 1339-44</a:t>
            </a:r>
          </a:p>
          <a:p>
            <a:r>
              <a:rPr lang="en-AU" sz="1000" dirty="0">
                <a:solidFill>
                  <a:schemeClr val="bg1"/>
                </a:solidFill>
                <a:latin typeface="Aptos"/>
                <a:ea typeface="Calibri"/>
                <a:cs typeface="Calibri"/>
              </a:rPr>
              <a:t>Prado CMM </a:t>
            </a:r>
            <a:r>
              <a:rPr lang="en-AU" sz="1000" i="1" dirty="0">
                <a:solidFill>
                  <a:schemeClr val="bg1"/>
                </a:solidFill>
                <a:latin typeface="Aptos"/>
                <a:ea typeface="Calibri"/>
                <a:cs typeface="Calibri"/>
              </a:rPr>
              <a:t>et al</a:t>
            </a:r>
            <a:r>
              <a:rPr lang="en-AU" sz="1000" dirty="0">
                <a:solidFill>
                  <a:schemeClr val="bg1"/>
                </a:solidFill>
                <a:latin typeface="Aptos"/>
                <a:ea typeface="Calibri"/>
                <a:cs typeface="Calibri"/>
              </a:rPr>
              <a:t>., Clinical Cancer Research 2009; 15(8): 2920-6</a:t>
            </a:r>
            <a:r>
              <a:rPr lang="en-US" sz="1000" dirty="0">
                <a:solidFill>
                  <a:schemeClr val="bg1"/>
                </a:solidFill>
                <a:latin typeface="Aptos"/>
                <a:ea typeface="Calibri"/>
                <a:cs typeface="Calibri"/>
              </a:rPr>
              <a:t> </a:t>
            </a:r>
          </a:p>
          <a:p>
            <a:r>
              <a:rPr lang="en-US" sz="1000" dirty="0">
                <a:solidFill>
                  <a:schemeClr val="bg1"/>
                </a:solidFill>
                <a:latin typeface="Aptos"/>
                <a:ea typeface="Calibri"/>
                <a:cs typeface="Calibri"/>
              </a:rPr>
              <a:t>Elia M, British Association of Parenteral and Enteral Nutrition, 2015 </a:t>
            </a:r>
          </a:p>
        </p:txBody>
      </p:sp>
      <p:sp>
        <p:nvSpPr>
          <p:cNvPr id="12" name="Oval 11">
            <a:extLst>
              <a:ext uri="{FF2B5EF4-FFF2-40B4-BE49-F238E27FC236}">
                <a16:creationId xmlns:a16="http://schemas.microsoft.com/office/drawing/2014/main" id="{802E5CE0-A0A2-6518-E57C-5A0C392B79D0}"/>
              </a:ext>
            </a:extLst>
          </p:cNvPr>
          <p:cNvSpPr/>
          <p:nvPr/>
        </p:nvSpPr>
        <p:spPr>
          <a:xfrm>
            <a:off x="682647" y="2684819"/>
            <a:ext cx="1159476" cy="1037311"/>
          </a:xfrm>
          <a:prstGeom prst="ellipse">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a:extLst>
              <a:ext uri="{FF2B5EF4-FFF2-40B4-BE49-F238E27FC236}">
                <a16:creationId xmlns:a16="http://schemas.microsoft.com/office/drawing/2014/main" id="{F6F8D925-BB06-5BB3-337C-36DA36D5C46A}"/>
              </a:ext>
            </a:extLst>
          </p:cNvPr>
          <p:cNvSpPr/>
          <p:nvPr/>
        </p:nvSpPr>
        <p:spPr>
          <a:xfrm>
            <a:off x="2286651" y="2684815"/>
            <a:ext cx="1159476" cy="1037311"/>
          </a:xfrm>
          <a:prstGeom prst="ellipse">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F2E6C123-077F-9B66-4178-44A4F58C31CA}"/>
              </a:ext>
            </a:extLst>
          </p:cNvPr>
          <p:cNvSpPr/>
          <p:nvPr/>
        </p:nvSpPr>
        <p:spPr>
          <a:xfrm>
            <a:off x="3799045" y="2684815"/>
            <a:ext cx="1159476" cy="1037311"/>
          </a:xfrm>
          <a:prstGeom prst="ellipse">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Oval 14">
            <a:extLst>
              <a:ext uri="{FF2B5EF4-FFF2-40B4-BE49-F238E27FC236}">
                <a16:creationId xmlns:a16="http://schemas.microsoft.com/office/drawing/2014/main" id="{BF91692A-C021-618E-4B17-4B0D13193BBA}"/>
              </a:ext>
            </a:extLst>
          </p:cNvPr>
          <p:cNvSpPr/>
          <p:nvPr/>
        </p:nvSpPr>
        <p:spPr>
          <a:xfrm>
            <a:off x="5383826" y="2684816"/>
            <a:ext cx="1159476" cy="1037311"/>
          </a:xfrm>
          <a:prstGeom prst="ellipse">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Oval 15">
            <a:extLst>
              <a:ext uri="{FF2B5EF4-FFF2-40B4-BE49-F238E27FC236}">
                <a16:creationId xmlns:a16="http://schemas.microsoft.com/office/drawing/2014/main" id="{286A8DDC-6138-CC56-C74E-BFEE2DCA83F3}"/>
              </a:ext>
            </a:extLst>
          </p:cNvPr>
          <p:cNvSpPr/>
          <p:nvPr/>
        </p:nvSpPr>
        <p:spPr>
          <a:xfrm>
            <a:off x="6965577" y="2698076"/>
            <a:ext cx="1159476" cy="1037311"/>
          </a:xfrm>
          <a:prstGeom prst="ellipse">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Oval 16">
            <a:extLst>
              <a:ext uri="{FF2B5EF4-FFF2-40B4-BE49-F238E27FC236}">
                <a16:creationId xmlns:a16="http://schemas.microsoft.com/office/drawing/2014/main" id="{D24A37FD-A689-4350-ECEE-02847576FD7C}"/>
              </a:ext>
            </a:extLst>
          </p:cNvPr>
          <p:cNvSpPr/>
          <p:nvPr/>
        </p:nvSpPr>
        <p:spPr>
          <a:xfrm>
            <a:off x="8547328" y="2684814"/>
            <a:ext cx="1159476" cy="1037311"/>
          </a:xfrm>
          <a:prstGeom prst="ellipse">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Oval 17">
            <a:extLst>
              <a:ext uri="{FF2B5EF4-FFF2-40B4-BE49-F238E27FC236}">
                <a16:creationId xmlns:a16="http://schemas.microsoft.com/office/drawing/2014/main" id="{8C7CE9A5-6056-E127-0F3B-B68F89B52E9B}"/>
              </a:ext>
            </a:extLst>
          </p:cNvPr>
          <p:cNvSpPr/>
          <p:nvPr/>
        </p:nvSpPr>
        <p:spPr>
          <a:xfrm>
            <a:off x="10182243" y="2684815"/>
            <a:ext cx="1159476" cy="1037311"/>
          </a:xfrm>
          <a:prstGeom prst="ellipse">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Arrow: Up 19">
            <a:extLst>
              <a:ext uri="{FF2B5EF4-FFF2-40B4-BE49-F238E27FC236}">
                <a16:creationId xmlns:a16="http://schemas.microsoft.com/office/drawing/2014/main" id="{CD1469CF-FACF-FFAA-3482-B269D5B9419B}"/>
              </a:ext>
            </a:extLst>
          </p:cNvPr>
          <p:cNvSpPr/>
          <p:nvPr/>
        </p:nvSpPr>
        <p:spPr>
          <a:xfrm rot="10800000">
            <a:off x="10185271" y="2460717"/>
            <a:ext cx="416652" cy="511604"/>
          </a:xfrm>
          <a:prstGeom prst="upArrow">
            <a:avLst/>
          </a:prstGeom>
          <a:solidFill>
            <a:srgbClr val="FFC00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Arrow: Up 20">
            <a:extLst>
              <a:ext uri="{FF2B5EF4-FFF2-40B4-BE49-F238E27FC236}">
                <a16:creationId xmlns:a16="http://schemas.microsoft.com/office/drawing/2014/main" id="{14C8397E-22C0-8A71-935F-1B8242DAB13F}"/>
              </a:ext>
            </a:extLst>
          </p:cNvPr>
          <p:cNvSpPr/>
          <p:nvPr/>
        </p:nvSpPr>
        <p:spPr>
          <a:xfrm rot="10800000">
            <a:off x="8553980" y="2472006"/>
            <a:ext cx="416652" cy="511604"/>
          </a:xfrm>
          <a:prstGeom prst="upArrow">
            <a:avLst/>
          </a:prstGeom>
          <a:solidFill>
            <a:srgbClr val="FFC00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Arrow: Up 21">
            <a:extLst>
              <a:ext uri="{FF2B5EF4-FFF2-40B4-BE49-F238E27FC236}">
                <a16:creationId xmlns:a16="http://schemas.microsoft.com/office/drawing/2014/main" id="{8E4278E4-88F1-3BF3-1F31-1EE161FE521E}"/>
              </a:ext>
            </a:extLst>
          </p:cNvPr>
          <p:cNvSpPr/>
          <p:nvPr/>
        </p:nvSpPr>
        <p:spPr>
          <a:xfrm>
            <a:off x="6979876" y="2441571"/>
            <a:ext cx="416652" cy="511604"/>
          </a:xfrm>
          <a:prstGeom prst="upArrow">
            <a:avLst/>
          </a:prstGeom>
          <a:solidFill>
            <a:srgbClr val="FFC00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Arrow: Up 22">
            <a:extLst>
              <a:ext uri="{FF2B5EF4-FFF2-40B4-BE49-F238E27FC236}">
                <a16:creationId xmlns:a16="http://schemas.microsoft.com/office/drawing/2014/main" id="{AA7C5E14-C432-5B43-14D7-8BED88C0A9AB}"/>
              </a:ext>
            </a:extLst>
          </p:cNvPr>
          <p:cNvSpPr/>
          <p:nvPr/>
        </p:nvSpPr>
        <p:spPr>
          <a:xfrm>
            <a:off x="5406115" y="2428902"/>
            <a:ext cx="416652" cy="511604"/>
          </a:xfrm>
          <a:prstGeom prst="upArrow">
            <a:avLst/>
          </a:prstGeom>
          <a:solidFill>
            <a:srgbClr val="FFC00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Arrow: Up 23">
            <a:extLst>
              <a:ext uri="{FF2B5EF4-FFF2-40B4-BE49-F238E27FC236}">
                <a16:creationId xmlns:a16="http://schemas.microsoft.com/office/drawing/2014/main" id="{D78CF50A-7E3B-FFDB-28AE-C837B9308EB6}"/>
              </a:ext>
            </a:extLst>
          </p:cNvPr>
          <p:cNvSpPr/>
          <p:nvPr/>
        </p:nvSpPr>
        <p:spPr>
          <a:xfrm>
            <a:off x="3813833" y="2442274"/>
            <a:ext cx="416652" cy="511604"/>
          </a:xfrm>
          <a:prstGeom prst="upArrow">
            <a:avLst/>
          </a:prstGeom>
          <a:solidFill>
            <a:srgbClr val="FFC00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Arrow: Up 24">
            <a:extLst>
              <a:ext uri="{FF2B5EF4-FFF2-40B4-BE49-F238E27FC236}">
                <a16:creationId xmlns:a16="http://schemas.microsoft.com/office/drawing/2014/main" id="{642D5E09-8DB0-97AF-3D3B-75F135D63A4F}"/>
              </a:ext>
            </a:extLst>
          </p:cNvPr>
          <p:cNvSpPr/>
          <p:nvPr/>
        </p:nvSpPr>
        <p:spPr>
          <a:xfrm>
            <a:off x="2330731" y="2429011"/>
            <a:ext cx="416652" cy="511604"/>
          </a:xfrm>
          <a:prstGeom prst="upArrow">
            <a:avLst/>
          </a:prstGeom>
          <a:solidFill>
            <a:srgbClr val="FFC00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6" name="Picture 25" descr="A green and red virus&#10;&#10;Description automatically generated">
            <a:extLst>
              <a:ext uri="{FF2B5EF4-FFF2-40B4-BE49-F238E27FC236}">
                <a16:creationId xmlns:a16="http://schemas.microsoft.com/office/drawing/2014/main" id="{18418D6E-7B8C-DDBB-70BA-4ED80E455BE0}"/>
              </a:ext>
            </a:extLst>
          </p:cNvPr>
          <p:cNvPicPr>
            <a:picLocks noChangeAspect="1"/>
          </p:cNvPicPr>
          <p:nvPr/>
        </p:nvPicPr>
        <p:blipFill>
          <a:blip r:embed="rId3"/>
          <a:stretch>
            <a:fillRect/>
          </a:stretch>
        </p:blipFill>
        <p:spPr>
          <a:xfrm>
            <a:off x="824565" y="2837081"/>
            <a:ext cx="845631" cy="845631"/>
          </a:xfrm>
          <a:prstGeom prst="rect">
            <a:avLst/>
          </a:prstGeom>
        </p:spPr>
      </p:pic>
      <p:sp>
        <p:nvSpPr>
          <p:cNvPr id="27" name="Arrow: Up 26">
            <a:extLst>
              <a:ext uri="{FF2B5EF4-FFF2-40B4-BE49-F238E27FC236}">
                <a16:creationId xmlns:a16="http://schemas.microsoft.com/office/drawing/2014/main" id="{A2BC4A44-BF66-60AB-0B39-2B6AD01FCC54}"/>
              </a:ext>
            </a:extLst>
          </p:cNvPr>
          <p:cNvSpPr/>
          <p:nvPr/>
        </p:nvSpPr>
        <p:spPr>
          <a:xfrm>
            <a:off x="702225" y="2442274"/>
            <a:ext cx="416652" cy="511604"/>
          </a:xfrm>
          <a:prstGeom prst="upArrow">
            <a:avLst/>
          </a:prstGeom>
          <a:solidFill>
            <a:srgbClr val="FFC00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8" name="Picture 27" descr="A purple chair with a purple bag and a white pole&#10;&#10;Description automatically generated">
            <a:extLst>
              <a:ext uri="{FF2B5EF4-FFF2-40B4-BE49-F238E27FC236}">
                <a16:creationId xmlns:a16="http://schemas.microsoft.com/office/drawing/2014/main" id="{2408A575-0912-6F77-3E86-79D37A74627C}"/>
              </a:ext>
            </a:extLst>
          </p:cNvPr>
          <p:cNvPicPr>
            <a:picLocks noChangeAspect="1"/>
          </p:cNvPicPr>
          <p:nvPr/>
        </p:nvPicPr>
        <p:blipFill>
          <a:blip r:embed="rId4"/>
          <a:stretch>
            <a:fillRect/>
          </a:stretch>
        </p:blipFill>
        <p:spPr>
          <a:xfrm>
            <a:off x="2445425" y="2837081"/>
            <a:ext cx="818095" cy="818095"/>
          </a:xfrm>
          <a:prstGeom prst="rect">
            <a:avLst/>
          </a:prstGeom>
        </p:spPr>
      </p:pic>
      <p:pic>
        <p:nvPicPr>
          <p:cNvPr id="29" name="Picture 28" descr="A car and a building&#10;&#10;Description automatically generated">
            <a:extLst>
              <a:ext uri="{FF2B5EF4-FFF2-40B4-BE49-F238E27FC236}">
                <a16:creationId xmlns:a16="http://schemas.microsoft.com/office/drawing/2014/main" id="{02D565C1-CBD8-E470-CAF3-215D2B614B60}"/>
              </a:ext>
            </a:extLst>
          </p:cNvPr>
          <p:cNvPicPr>
            <a:picLocks noChangeAspect="1"/>
          </p:cNvPicPr>
          <p:nvPr/>
        </p:nvPicPr>
        <p:blipFill>
          <a:blip r:embed="rId5"/>
          <a:stretch>
            <a:fillRect/>
          </a:stretch>
        </p:blipFill>
        <p:spPr>
          <a:xfrm>
            <a:off x="3958088" y="2843992"/>
            <a:ext cx="846485" cy="846485"/>
          </a:xfrm>
          <a:prstGeom prst="rect">
            <a:avLst/>
          </a:prstGeom>
        </p:spPr>
      </p:pic>
      <p:pic>
        <p:nvPicPr>
          <p:cNvPr id="30" name="Picture 10" descr="Bed, hospital, medical icon - Download on Iconfinder">
            <a:extLst>
              <a:ext uri="{FF2B5EF4-FFF2-40B4-BE49-F238E27FC236}">
                <a16:creationId xmlns:a16="http://schemas.microsoft.com/office/drawing/2014/main" id="{06729301-E727-C1CC-D20C-99289FDAFA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5105" y="2940507"/>
            <a:ext cx="638777" cy="63877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Hospital - Free healthcare and medical icons">
            <a:extLst>
              <a:ext uri="{FF2B5EF4-FFF2-40B4-BE49-F238E27FC236}">
                <a16:creationId xmlns:a16="http://schemas.microsoft.com/office/drawing/2014/main" id="{1E7A2A26-6AD6-85F0-2139-3790298BDA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55000" y="2861047"/>
            <a:ext cx="765007" cy="76500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Quality of life - Free wellness icons">
            <a:extLst>
              <a:ext uri="{FF2B5EF4-FFF2-40B4-BE49-F238E27FC236}">
                <a16:creationId xmlns:a16="http://schemas.microsoft.com/office/drawing/2014/main" id="{2390E93E-A96E-5100-9F8B-848C64BC0A4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12110" y="2792293"/>
            <a:ext cx="850444" cy="85044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Survival - Free healthcare and medical icons">
            <a:extLst>
              <a:ext uri="{FF2B5EF4-FFF2-40B4-BE49-F238E27FC236}">
                <a16:creationId xmlns:a16="http://schemas.microsoft.com/office/drawing/2014/main" id="{1611D417-52C8-037F-3524-9D0F6CE945F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60997" y="2952235"/>
            <a:ext cx="745487" cy="745487"/>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7597EABC-2EF2-E7D4-845C-447C422F7F8C}"/>
              </a:ext>
            </a:extLst>
          </p:cNvPr>
          <p:cNvSpPr txBox="1"/>
          <p:nvPr/>
        </p:nvSpPr>
        <p:spPr>
          <a:xfrm>
            <a:off x="584721" y="3737708"/>
            <a:ext cx="1355327" cy="502573"/>
          </a:xfrm>
          <a:prstGeom prst="rect">
            <a:avLst/>
          </a:prstGeom>
          <a:noFill/>
        </p:spPr>
        <p:txBody>
          <a:bodyPr wrap="square" rtlCol="0">
            <a:spAutoFit/>
          </a:bodyPr>
          <a:lstStyle/>
          <a:p>
            <a:pPr algn="ctr"/>
            <a:r>
              <a:rPr lang="en-US" sz="1333" b="1" dirty="0">
                <a:solidFill>
                  <a:srgbClr val="002060"/>
                </a:solidFill>
                <a:latin typeface="Aptos" panose="020B0004020202020204" pitchFamily="34" charset="0"/>
              </a:rPr>
              <a:t> postoperative complications</a:t>
            </a:r>
            <a:endParaRPr lang="en-AU" sz="1333" b="1" dirty="0">
              <a:solidFill>
                <a:srgbClr val="002060"/>
              </a:solidFill>
              <a:latin typeface="Aptos" panose="020B0004020202020204" pitchFamily="34" charset="0"/>
            </a:endParaRPr>
          </a:p>
        </p:txBody>
      </p:sp>
      <p:sp>
        <p:nvSpPr>
          <p:cNvPr id="36" name="TextBox 35">
            <a:extLst>
              <a:ext uri="{FF2B5EF4-FFF2-40B4-BE49-F238E27FC236}">
                <a16:creationId xmlns:a16="http://schemas.microsoft.com/office/drawing/2014/main" id="{7C92C625-A571-AC72-3499-D9D3903E919C}"/>
              </a:ext>
            </a:extLst>
          </p:cNvPr>
          <p:cNvSpPr txBox="1"/>
          <p:nvPr/>
        </p:nvSpPr>
        <p:spPr>
          <a:xfrm>
            <a:off x="2214598" y="3737708"/>
            <a:ext cx="1231529" cy="502573"/>
          </a:xfrm>
          <a:prstGeom prst="rect">
            <a:avLst/>
          </a:prstGeom>
          <a:noFill/>
        </p:spPr>
        <p:txBody>
          <a:bodyPr wrap="square" rtlCol="0">
            <a:spAutoFit/>
          </a:bodyPr>
          <a:lstStyle/>
          <a:p>
            <a:pPr algn="ctr"/>
            <a:r>
              <a:rPr lang="en-US" sz="1333" b="1" dirty="0">
                <a:solidFill>
                  <a:srgbClr val="002060"/>
                </a:solidFill>
                <a:latin typeface="Aptos" panose="020B0004020202020204" pitchFamily="34" charset="0"/>
              </a:rPr>
              <a:t>dose-limiting toxicities</a:t>
            </a:r>
            <a:endParaRPr lang="en-AU" sz="1333" b="1" dirty="0">
              <a:solidFill>
                <a:srgbClr val="002060"/>
              </a:solidFill>
              <a:latin typeface="Aptos" panose="020B0004020202020204" pitchFamily="34" charset="0"/>
            </a:endParaRPr>
          </a:p>
        </p:txBody>
      </p:sp>
      <p:sp>
        <p:nvSpPr>
          <p:cNvPr id="37" name="TextBox 36">
            <a:extLst>
              <a:ext uri="{FF2B5EF4-FFF2-40B4-BE49-F238E27FC236}">
                <a16:creationId xmlns:a16="http://schemas.microsoft.com/office/drawing/2014/main" id="{CFEEBABD-F696-EF30-9ABF-630980A3C7E7}"/>
              </a:ext>
            </a:extLst>
          </p:cNvPr>
          <p:cNvSpPr txBox="1"/>
          <p:nvPr/>
        </p:nvSpPr>
        <p:spPr>
          <a:xfrm>
            <a:off x="3803348" y="3734120"/>
            <a:ext cx="1150783" cy="707694"/>
          </a:xfrm>
          <a:prstGeom prst="rect">
            <a:avLst/>
          </a:prstGeom>
          <a:noFill/>
        </p:spPr>
        <p:txBody>
          <a:bodyPr wrap="square" rtlCol="0">
            <a:spAutoFit/>
          </a:bodyPr>
          <a:lstStyle/>
          <a:p>
            <a:pPr algn="ctr"/>
            <a:r>
              <a:rPr lang="en-US" sz="1333" b="1" dirty="0">
                <a:solidFill>
                  <a:srgbClr val="002060"/>
                </a:solidFill>
                <a:latin typeface="Aptos" panose="020B0004020202020204" pitchFamily="34" charset="0"/>
              </a:rPr>
              <a:t> unplanned hospital</a:t>
            </a:r>
            <a:r>
              <a:rPr lang="en-US" sz="1333" b="1" dirty="0">
                <a:solidFill>
                  <a:schemeClr val="bg1">
                    <a:lumMod val="50000"/>
                  </a:schemeClr>
                </a:solidFill>
                <a:latin typeface="Aptos" panose="020B0004020202020204" pitchFamily="34" charset="0"/>
              </a:rPr>
              <a:t> </a:t>
            </a:r>
            <a:r>
              <a:rPr lang="en-US" sz="1333" b="1" dirty="0">
                <a:solidFill>
                  <a:srgbClr val="002060"/>
                </a:solidFill>
                <a:latin typeface="Aptos" panose="020B0004020202020204" pitchFamily="34" charset="0"/>
              </a:rPr>
              <a:t>admissions</a:t>
            </a:r>
            <a:endParaRPr lang="en-AU" sz="1333" b="1" dirty="0">
              <a:solidFill>
                <a:srgbClr val="002060"/>
              </a:solidFill>
              <a:latin typeface="Aptos" panose="020B0004020202020204" pitchFamily="34" charset="0"/>
            </a:endParaRPr>
          </a:p>
        </p:txBody>
      </p:sp>
      <p:sp>
        <p:nvSpPr>
          <p:cNvPr id="38" name="TextBox 37">
            <a:extLst>
              <a:ext uri="{FF2B5EF4-FFF2-40B4-BE49-F238E27FC236}">
                <a16:creationId xmlns:a16="http://schemas.microsoft.com/office/drawing/2014/main" id="{364091ED-3F97-2461-D43F-AA55AEEA865B}"/>
              </a:ext>
            </a:extLst>
          </p:cNvPr>
          <p:cNvSpPr txBox="1"/>
          <p:nvPr/>
        </p:nvSpPr>
        <p:spPr>
          <a:xfrm>
            <a:off x="5399101" y="3751318"/>
            <a:ext cx="1150783" cy="502573"/>
          </a:xfrm>
          <a:prstGeom prst="rect">
            <a:avLst/>
          </a:prstGeom>
          <a:noFill/>
        </p:spPr>
        <p:txBody>
          <a:bodyPr wrap="square" rtlCol="0">
            <a:spAutoFit/>
          </a:bodyPr>
          <a:lstStyle/>
          <a:p>
            <a:pPr algn="ctr"/>
            <a:r>
              <a:rPr lang="en-US" sz="1333" b="1" dirty="0">
                <a:solidFill>
                  <a:srgbClr val="002060"/>
                </a:solidFill>
                <a:latin typeface="Aptos" panose="020B0004020202020204" pitchFamily="34" charset="0"/>
              </a:rPr>
              <a:t>length of stay</a:t>
            </a:r>
            <a:endParaRPr lang="en-AU" sz="1333" b="1" dirty="0">
              <a:solidFill>
                <a:srgbClr val="002060"/>
              </a:solidFill>
              <a:latin typeface="Aptos" panose="020B0004020202020204" pitchFamily="34" charset="0"/>
            </a:endParaRPr>
          </a:p>
        </p:txBody>
      </p:sp>
      <p:sp>
        <p:nvSpPr>
          <p:cNvPr id="39" name="TextBox 38">
            <a:extLst>
              <a:ext uri="{FF2B5EF4-FFF2-40B4-BE49-F238E27FC236}">
                <a16:creationId xmlns:a16="http://schemas.microsoft.com/office/drawing/2014/main" id="{CDA8EAEA-A10D-C63A-D8FC-D93B7B6AE99E}"/>
              </a:ext>
            </a:extLst>
          </p:cNvPr>
          <p:cNvSpPr txBox="1"/>
          <p:nvPr/>
        </p:nvSpPr>
        <p:spPr>
          <a:xfrm>
            <a:off x="6921738" y="3737708"/>
            <a:ext cx="1231529" cy="502573"/>
          </a:xfrm>
          <a:prstGeom prst="rect">
            <a:avLst/>
          </a:prstGeom>
          <a:noFill/>
        </p:spPr>
        <p:txBody>
          <a:bodyPr wrap="square" rtlCol="0">
            <a:spAutoFit/>
          </a:bodyPr>
          <a:lstStyle/>
          <a:p>
            <a:pPr algn="ctr"/>
            <a:r>
              <a:rPr lang="en-US" sz="1333" b="1" dirty="0">
                <a:solidFill>
                  <a:srgbClr val="002060"/>
                </a:solidFill>
                <a:latin typeface="Aptos" panose="020B0004020202020204" pitchFamily="34" charset="0"/>
              </a:rPr>
              <a:t> healthcare costs</a:t>
            </a:r>
            <a:endParaRPr lang="en-AU" sz="1333" b="1" dirty="0">
              <a:solidFill>
                <a:srgbClr val="002060"/>
              </a:solidFill>
              <a:latin typeface="Aptos" panose="020B0004020202020204" pitchFamily="34" charset="0"/>
            </a:endParaRPr>
          </a:p>
        </p:txBody>
      </p:sp>
      <p:sp>
        <p:nvSpPr>
          <p:cNvPr id="40" name="TextBox 39">
            <a:extLst>
              <a:ext uri="{FF2B5EF4-FFF2-40B4-BE49-F238E27FC236}">
                <a16:creationId xmlns:a16="http://schemas.microsoft.com/office/drawing/2014/main" id="{37768CDD-6565-7525-0E89-A8452930E90E}"/>
              </a:ext>
            </a:extLst>
          </p:cNvPr>
          <p:cNvSpPr txBox="1"/>
          <p:nvPr/>
        </p:nvSpPr>
        <p:spPr>
          <a:xfrm>
            <a:off x="8596370" y="3723537"/>
            <a:ext cx="1114556" cy="502573"/>
          </a:xfrm>
          <a:prstGeom prst="rect">
            <a:avLst/>
          </a:prstGeom>
          <a:noFill/>
        </p:spPr>
        <p:txBody>
          <a:bodyPr wrap="square" rtlCol="0">
            <a:spAutoFit/>
          </a:bodyPr>
          <a:lstStyle/>
          <a:p>
            <a:pPr algn="ctr"/>
            <a:r>
              <a:rPr lang="en-US" sz="1333" b="1" dirty="0">
                <a:solidFill>
                  <a:srgbClr val="002060"/>
                </a:solidFill>
                <a:latin typeface="Aptos" panose="020B0004020202020204" pitchFamily="34" charset="0"/>
              </a:rPr>
              <a:t> quality of life</a:t>
            </a:r>
            <a:endParaRPr lang="en-AU" sz="1333" b="1" dirty="0">
              <a:solidFill>
                <a:srgbClr val="002060"/>
              </a:solidFill>
              <a:latin typeface="Aptos" panose="020B0004020202020204" pitchFamily="34" charset="0"/>
            </a:endParaRPr>
          </a:p>
        </p:txBody>
      </p:sp>
      <p:sp>
        <p:nvSpPr>
          <p:cNvPr id="41" name="TextBox 40">
            <a:extLst>
              <a:ext uri="{FF2B5EF4-FFF2-40B4-BE49-F238E27FC236}">
                <a16:creationId xmlns:a16="http://schemas.microsoft.com/office/drawing/2014/main" id="{24EA6B6B-EE30-2F21-C827-60ADFFCDDE5A}"/>
              </a:ext>
            </a:extLst>
          </p:cNvPr>
          <p:cNvSpPr txBox="1"/>
          <p:nvPr/>
        </p:nvSpPr>
        <p:spPr>
          <a:xfrm>
            <a:off x="10189393" y="3757332"/>
            <a:ext cx="1098272" cy="297454"/>
          </a:xfrm>
          <a:prstGeom prst="rect">
            <a:avLst/>
          </a:prstGeom>
          <a:noFill/>
        </p:spPr>
        <p:txBody>
          <a:bodyPr wrap="square" rtlCol="0">
            <a:spAutoFit/>
          </a:bodyPr>
          <a:lstStyle/>
          <a:p>
            <a:pPr algn="ctr"/>
            <a:r>
              <a:rPr lang="en-US" sz="1333" b="1" dirty="0">
                <a:solidFill>
                  <a:srgbClr val="002060"/>
                </a:solidFill>
                <a:latin typeface="Aptos" panose="020B0004020202020204" pitchFamily="34" charset="0"/>
              </a:rPr>
              <a:t>survival</a:t>
            </a:r>
            <a:endParaRPr lang="en-AU" sz="1333" b="1" dirty="0">
              <a:solidFill>
                <a:srgbClr val="002060"/>
              </a:solidFill>
              <a:latin typeface="Aptos" panose="020B0004020202020204" pitchFamily="34" charset="0"/>
            </a:endParaRPr>
          </a:p>
        </p:txBody>
      </p:sp>
      <p:sp>
        <p:nvSpPr>
          <p:cNvPr id="11" name="TextBox 10">
            <a:extLst>
              <a:ext uri="{FF2B5EF4-FFF2-40B4-BE49-F238E27FC236}">
                <a16:creationId xmlns:a16="http://schemas.microsoft.com/office/drawing/2014/main" id="{BF23EAA9-BEFD-9F7F-AB2D-79E6E5F16947}"/>
              </a:ext>
            </a:extLst>
          </p:cNvPr>
          <p:cNvSpPr txBox="1"/>
          <p:nvPr/>
        </p:nvSpPr>
        <p:spPr>
          <a:xfrm>
            <a:off x="508083" y="2303421"/>
            <a:ext cx="10981692" cy="2043113"/>
          </a:xfrm>
          <a:prstGeom prst="roundRect">
            <a:avLst/>
          </a:prstGeom>
          <a:solidFill>
            <a:srgbClr val="002060"/>
          </a:solidFill>
          <a:ln w="57150">
            <a:solidFill>
              <a:srgbClr val="FFC000"/>
            </a:solidFill>
          </a:ln>
        </p:spPr>
        <p:txBody>
          <a:bodyPr wrap="square" rtlCol="0">
            <a:spAutoFit/>
          </a:bodyPr>
          <a:lstStyle/>
          <a:p>
            <a:pPr>
              <a:spcBef>
                <a:spcPts val="600"/>
              </a:spcBef>
              <a:spcAft>
                <a:spcPts val="600"/>
              </a:spcAft>
            </a:pPr>
            <a:endParaRPr lang="en-US" sz="1000" b="1" dirty="0">
              <a:solidFill>
                <a:srgbClr val="00B0F0"/>
              </a:solidFill>
            </a:endParaRPr>
          </a:p>
          <a:p>
            <a:pPr>
              <a:spcAft>
                <a:spcPts val="600"/>
              </a:spcAft>
            </a:pPr>
            <a:r>
              <a:rPr lang="en-US" sz="2800" b="1" dirty="0">
                <a:solidFill>
                  <a:srgbClr val="00B0F0"/>
                </a:solidFill>
              </a:rPr>
              <a:t>Early identification and treatment of malnutrition:</a:t>
            </a:r>
          </a:p>
          <a:p>
            <a:r>
              <a:rPr lang="en-US" sz="2800" b="1" dirty="0">
                <a:solidFill>
                  <a:schemeClr val="bg1"/>
                </a:solidFill>
              </a:rPr>
              <a:t>	- improves </a:t>
            </a:r>
            <a:r>
              <a:rPr lang="en-US" sz="2800" b="1" dirty="0">
                <a:solidFill>
                  <a:srgbClr val="FFC000"/>
                </a:solidFill>
              </a:rPr>
              <a:t>quality of life </a:t>
            </a:r>
            <a:r>
              <a:rPr lang="en-US" sz="2800" b="1" dirty="0">
                <a:solidFill>
                  <a:schemeClr val="bg1"/>
                </a:solidFill>
              </a:rPr>
              <a:t>and</a:t>
            </a:r>
            <a:r>
              <a:rPr lang="en-US" sz="2800" b="1" dirty="0">
                <a:solidFill>
                  <a:schemeClr val="accent1"/>
                </a:solidFill>
              </a:rPr>
              <a:t> </a:t>
            </a:r>
            <a:r>
              <a:rPr lang="en-US" sz="2800" b="1" dirty="0">
                <a:solidFill>
                  <a:srgbClr val="FFC000"/>
                </a:solidFill>
              </a:rPr>
              <a:t>treatment outcomes</a:t>
            </a:r>
            <a:endParaRPr lang="en-AU" sz="2800" dirty="0">
              <a:solidFill>
                <a:srgbClr val="FFC000"/>
              </a:solidFill>
            </a:endParaRPr>
          </a:p>
          <a:p>
            <a:r>
              <a:rPr lang="en-US" sz="2800" b="1" dirty="0">
                <a:solidFill>
                  <a:schemeClr val="bg1"/>
                </a:solidFill>
              </a:rPr>
              <a:t>	- is estimated to save </a:t>
            </a:r>
            <a:r>
              <a:rPr lang="en-US" sz="2800" b="1" dirty="0">
                <a:solidFill>
                  <a:srgbClr val="FFC000"/>
                </a:solidFill>
              </a:rPr>
              <a:t>$800K</a:t>
            </a:r>
            <a:r>
              <a:rPr lang="en-US" sz="2800" b="1" dirty="0">
                <a:solidFill>
                  <a:schemeClr val="accent4"/>
                </a:solidFill>
              </a:rPr>
              <a:t> </a:t>
            </a:r>
            <a:r>
              <a:rPr lang="en-US" sz="2800" b="1" dirty="0">
                <a:solidFill>
                  <a:schemeClr val="bg1"/>
                </a:solidFill>
              </a:rPr>
              <a:t>per </a:t>
            </a:r>
            <a:r>
              <a:rPr lang="en-US" sz="2800" b="1" dirty="0">
                <a:solidFill>
                  <a:srgbClr val="FFC000"/>
                </a:solidFill>
              </a:rPr>
              <a:t>100,000</a:t>
            </a:r>
            <a:r>
              <a:rPr lang="en-US" sz="2800" b="1" dirty="0">
                <a:solidFill>
                  <a:schemeClr val="bg1"/>
                </a:solidFill>
              </a:rPr>
              <a:t> population 	</a:t>
            </a:r>
          </a:p>
          <a:p>
            <a:endParaRPr lang="en-AU" sz="1000" dirty="0"/>
          </a:p>
        </p:txBody>
      </p:sp>
    </p:spTree>
    <p:extLst>
      <p:ext uri="{BB962C8B-B14F-4D97-AF65-F5344CB8AC3E}">
        <p14:creationId xmlns:p14="http://schemas.microsoft.com/office/powerpoint/2010/main" val="272749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9ADD7-95EE-E1B9-1DA1-6B45458ACC0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0B74FB2-CF5C-1E2E-2231-070D2E891C30}"/>
              </a:ext>
            </a:extLst>
          </p:cNvPr>
          <p:cNvSpPr/>
          <p:nvPr/>
        </p:nvSpPr>
        <p:spPr>
          <a:xfrm>
            <a:off x="0" y="0"/>
            <a:ext cx="12192000" cy="6858000"/>
          </a:xfrm>
          <a:prstGeom prst="rect">
            <a:avLst/>
          </a:prstGeom>
          <a:solidFill>
            <a:srgbClr val="2147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CF5AD65-DA35-93C0-875B-DA9ECC4A47FC}"/>
              </a:ext>
            </a:extLst>
          </p:cNvPr>
          <p:cNvSpPr>
            <a:spLocks noGrp="1"/>
          </p:cNvSpPr>
          <p:nvPr>
            <p:ph type="title"/>
          </p:nvPr>
        </p:nvSpPr>
        <p:spPr>
          <a:xfrm>
            <a:off x="478467" y="259722"/>
            <a:ext cx="11353800" cy="1155331"/>
          </a:xfrm>
        </p:spPr>
        <p:txBody>
          <a:bodyPr>
            <a:normAutofit/>
          </a:bodyPr>
          <a:lstStyle/>
          <a:p>
            <a:r>
              <a:rPr lang="en-US" sz="3400" b="1" dirty="0">
                <a:solidFill>
                  <a:srgbClr val="6AC6B5"/>
                </a:solidFill>
              </a:rPr>
              <a:t>Cancer-related malnutrition and sarcopenia</a:t>
            </a:r>
            <a:endParaRPr lang="en-US" sz="3400" dirty="0">
              <a:solidFill>
                <a:srgbClr val="6AC6B5"/>
              </a:solidFill>
            </a:endParaRPr>
          </a:p>
        </p:txBody>
      </p:sp>
      <p:sp>
        <p:nvSpPr>
          <p:cNvPr id="5" name="Round Single Corner of Rectangle 4">
            <a:extLst>
              <a:ext uri="{FF2B5EF4-FFF2-40B4-BE49-F238E27FC236}">
                <a16:creationId xmlns:a16="http://schemas.microsoft.com/office/drawing/2014/main" id="{8035121B-BF61-71FA-DD78-009AEDDC7820}"/>
              </a:ext>
            </a:extLst>
          </p:cNvPr>
          <p:cNvSpPr/>
          <p:nvPr/>
        </p:nvSpPr>
        <p:spPr>
          <a:xfrm>
            <a:off x="478467" y="1415054"/>
            <a:ext cx="11072180" cy="4410014"/>
          </a:xfrm>
          <a:prstGeom prst="round1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itle 1">
            <a:extLst>
              <a:ext uri="{FF2B5EF4-FFF2-40B4-BE49-F238E27FC236}">
                <a16:creationId xmlns:a16="http://schemas.microsoft.com/office/drawing/2014/main" id="{82FCDB89-E092-52BB-0802-4E50DA9C4A06}"/>
              </a:ext>
            </a:extLst>
          </p:cNvPr>
          <p:cNvSpPr txBox="1">
            <a:spLocks/>
          </p:cNvSpPr>
          <p:nvPr/>
        </p:nvSpPr>
        <p:spPr>
          <a:xfrm>
            <a:off x="641352" y="1415053"/>
            <a:ext cx="10816869" cy="42719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14000"/>
              </a:lnSpc>
              <a:buFont typeface="Arial" panose="020B0604020202020204" pitchFamily="34" charset="0"/>
              <a:buChar char="•"/>
            </a:pPr>
            <a:r>
              <a:rPr lang="en-US" sz="2800" b="1" dirty="0">
                <a:solidFill>
                  <a:srgbClr val="002060"/>
                </a:solidFill>
              </a:rPr>
              <a:t>Nutrition should be a </a:t>
            </a:r>
            <a:r>
              <a:rPr lang="en-US" sz="2800" b="1" dirty="0">
                <a:solidFill>
                  <a:schemeClr val="accent4"/>
                </a:solidFill>
              </a:rPr>
              <a:t>key component of cancer care</a:t>
            </a:r>
          </a:p>
          <a:p>
            <a:pPr marL="457200" indent="-457200">
              <a:lnSpc>
                <a:spcPct val="114000"/>
              </a:lnSpc>
              <a:buFont typeface="Arial" panose="020B0604020202020204" pitchFamily="34" charset="0"/>
              <a:buChar char="•"/>
            </a:pPr>
            <a:r>
              <a:rPr lang="en-US" sz="2800" b="1" dirty="0">
                <a:solidFill>
                  <a:srgbClr val="002060"/>
                </a:solidFill>
              </a:rPr>
              <a:t>Patients and carers report a </a:t>
            </a:r>
            <a:r>
              <a:rPr lang="en-US" sz="2800" b="1" dirty="0">
                <a:solidFill>
                  <a:schemeClr val="accent4"/>
                </a:solidFill>
              </a:rPr>
              <a:t>high interest and need </a:t>
            </a:r>
            <a:r>
              <a:rPr lang="en-US" sz="2800" b="1" dirty="0">
                <a:solidFill>
                  <a:srgbClr val="002060"/>
                </a:solidFill>
              </a:rPr>
              <a:t>for nutrition care</a:t>
            </a:r>
          </a:p>
          <a:p>
            <a:pPr marL="457200" indent="-457200">
              <a:lnSpc>
                <a:spcPct val="114000"/>
              </a:lnSpc>
              <a:buFont typeface="Arial" panose="020B0604020202020204" pitchFamily="34" charset="0"/>
              <a:buChar char="•"/>
            </a:pPr>
            <a:r>
              <a:rPr lang="en-US" sz="2800" b="1" dirty="0">
                <a:solidFill>
                  <a:srgbClr val="002060"/>
                </a:solidFill>
              </a:rPr>
              <a:t>However, </a:t>
            </a:r>
            <a:r>
              <a:rPr lang="en-US" sz="2800" b="1" dirty="0">
                <a:solidFill>
                  <a:schemeClr val="accent4"/>
                </a:solidFill>
              </a:rPr>
              <a:t>access</a:t>
            </a:r>
            <a:r>
              <a:rPr lang="en-US" sz="2800" b="1" dirty="0">
                <a:solidFill>
                  <a:srgbClr val="002060"/>
                </a:solidFill>
              </a:rPr>
              <a:t> to nutrition care and information </a:t>
            </a:r>
            <a:r>
              <a:rPr lang="en-US" sz="2800" b="1" dirty="0">
                <a:solidFill>
                  <a:srgbClr val="00A4DE"/>
                </a:solidFill>
              </a:rPr>
              <a:t>is limited</a:t>
            </a:r>
          </a:p>
          <a:p>
            <a:endParaRPr lang="en-US" sz="1050" dirty="0"/>
          </a:p>
          <a:p>
            <a:endParaRPr lang="en-US" sz="3600" dirty="0"/>
          </a:p>
          <a:p>
            <a:pPr>
              <a:spcBef>
                <a:spcPts val="600"/>
              </a:spcBef>
            </a:pPr>
            <a:r>
              <a:rPr lang="en-US" sz="3600" dirty="0"/>
              <a:t>		     </a:t>
            </a:r>
            <a:r>
              <a:rPr lang="en-US" sz="2800" b="1" dirty="0">
                <a:solidFill>
                  <a:srgbClr val="002060"/>
                </a:solidFill>
              </a:rPr>
              <a:t>only </a:t>
            </a:r>
            <a:r>
              <a:rPr lang="en-US" sz="2800" b="1" dirty="0">
                <a:solidFill>
                  <a:schemeClr val="accent4"/>
                </a:solidFill>
              </a:rPr>
              <a:t>50% </a:t>
            </a:r>
            <a:r>
              <a:rPr lang="en-US" sz="2800" b="1" dirty="0">
                <a:solidFill>
                  <a:srgbClr val="002060"/>
                </a:solidFill>
              </a:rPr>
              <a:t>of people with cancer who are    				      malnourished are under the care of a dietitian</a:t>
            </a:r>
          </a:p>
          <a:p>
            <a:endParaRPr lang="en-US" sz="2000" dirty="0">
              <a:solidFill>
                <a:srgbClr val="214775"/>
              </a:solidFill>
            </a:endParaRPr>
          </a:p>
          <a:p>
            <a:endParaRPr lang="en-US" sz="2000" dirty="0">
              <a:solidFill>
                <a:srgbClr val="214775"/>
              </a:solidFill>
            </a:endParaRPr>
          </a:p>
        </p:txBody>
      </p:sp>
      <p:sp>
        <p:nvSpPr>
          <p:cNvPr id="10" name="TextBox 9">
            <a:extLst>
              <a:ext uri="{FF2B5EF4-FFF2-40B4-BE49-F238E27FC236}">
                <a16:creationId xmlns:a16="http://schemas.microsoft.com/office/drawing/2014/main" id="{5E6BBA6B-171F-1FE5-209F-89E07949F9C4}"/>
              </a:ext>
            </a:extLst>
          </p:cNvPr>
          <p:cNvSpPr txBox="1"/>
          <p:nvPr/>
        </p:nvSpPr>
        <p:spPr>
          <a:xfrm>
            <a:off x="81139" y="5982068"/>
            <a:ext cx="6074228" cy="892552"/>
          </a:xfrm>
          <a:prstGeom prst="rect">
            <a:avLst/>
          </a:prstGeom>
          <a:noFill/>
        </p:spPr>
        <p:txBody>
          <a:bodyPr wrap="square" lIns="121920" tIns="60960" rIns="121920" bIns="60960" rtlCol="0" anchor="t">
            <a:spAutoFit/>
          </a:bodyPr>
          <a:lstStyle/>
          <a:p>
            <a:r>
              <a:rPr lang="en-AU" sz="1000" i="1" dirty="0">
                <a:solidFill>
                  <a:schemeClr val="bg1"/>
                </a:solidFill>
                <a:ea typeface="Calibri"/>
              </a:rPr>
              <a:t>Loeliger J et al. Support Care Cancer. 2021 Sep;29(9):5475-5485. </a:t>
            </a:r>
          </a:p>
          <a:p>
            <a:r>
              <a:rPr lang="en-AU" sz="1000" i="1" dirty="0">
                <a:solidFill>
                  <a:schemeClr val="bg1"/>
                </a:solidFill>
                <a:ea typeface="Calibri"/>
              </a:rPr>
              <a:t>Baguley BJ et al. J Cancer </a:t>
            </a:r>
            <a:r>
              <a:rPr lang="en-AU" sz="1000" i="1" dirty="0" err="1">
                <a:solidFill>
                  <a:schemeClr val="bg1"/>
                </a:solidFill>
                <a:ea typeface="Calibri"/>
              </a:rPr>
              <a:t>Surviv</a:t>
            </a:r>
            <a:r>
              <a:rPr lang="en-AU" sz="1000" i="1" dirty="0">
                <a:solidFill>
                  <a:schemeClr val="bg1"/>
                </a:solidFill>
                <a:ea typeface="Calibri"/>
              </a:rPr>
              <a:t>. 2024;18:176–185. </a:t>
            </a:r>
          </a:p>
          <a:p>
            <a:r>
              <a:rPr lang="en-AU" sz="1000" i="1" dirty="0">
                <a:solidFill>
                  <a:schemeClr val="bg1"/>
                </a:solidFill>
                <a:ea typeface="Calibri"/>
              </a:rPr>
              <a:t>Maschke J et al. Int J Clin Oncol. 2017 Feb;22(1):200-206. </a:t>
            </a:r>
          </a:p>
          <a:p>
            <a:r>
              <a:rPr lang="en-AU" sz="1000" i="1" dirty="0">
                <a:solidFill>
                  <a:schemeClr val="bg1"/>
                </a:solidFill>
                <a:ea typeface="Calibri"/>
              </a:rPr>
              <a:t>Sullivan ES et al. Clin </a:t>
            </a:r>
            <a:r>
              <a:rPr lang="en-AU" sz="1000" i="1" dirty="0" err="1">
                <a:solidFill>
                  <a:schemeClr val="bg1"/>
                </a:solidFill>
                <a:ea typeface="Calibri"/>
              </a:rPr>
              <a:t>Nutr</a:t>
            </a:r>
            <a:r>
              <a:rPr lang="en-AU" sz="1000" i="1" dirty="0">
                <a:solidFill>
                  <a:schemeClr val="bg1"/>
                </a:solidFill>
                <a:ea typeface="Calibri"/>
              </a:rPr>
              <a:t> ESPEN. 2021 Feb;41:331-339. </a:t>
            </a:r>
          </a:p>
          <a:p>
            <a:r>
              <a:rPr lang="en-US" sz="1000" i="1" dirty="0">
                <a:solidFill>
                  <a:schemeClr val="bg1"/>
                </a:solidFill>
                <a:ea typeface="Calibri"/>
              </a:rPr>
              <a:t>Steer B et al., 2024 Cancer Malnutrition Point Prevalence Stu</a:t>
            </a:r>
            <a:r>
              <a:rPr lang="en-US" sz="1000" dirty="0">
                <a:solidFill>
                  <a:schemeClr val="bg1"/>
                </a:solidFill>
                <a:ea typeface="Calibri"/>
              </a:rPr>
              <a:t>dy Summary Report, VCMC</a:t>
            </a:r>
          </a:p>
        </p:txBody>
      </p:sp>
      <p:sp>
        <p:nvSpPr>
          <p:cNvPr id="7" name="Oval 6">
            <a:extLst>
              <a:ext uri="{FF2B5EF4-FFF2-40B4-BE49-F238E27FC236}">
                <a16:creationId xmlns:a16="http://schemas.microsoft.com/office/drawing/2014/main" id="{27D8D15A-1FFA-3264-EB49-A5B5DC128D79}"/>
              </a:ext>
            </a:extLst>
          </p:cNvPr>
          <p:cNvSpPr/>
          <p:nvPr/>
        </p:nvSpPr>
        <p:spPr>
          <a:xfrm>
            <a:off x="1117704" y="3687859"/>
            <a:ext cx="1651821" cy="1582930"/>
          </a:xfrm>
          <a:prstGeom prst="ellipse">
            <a:avLst/>
          </a:prstGeom>
          <a:solidFill>
            <a:srgbClr val="002060"/>
          </a:solid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2" descr="50 Percentcircle Percentage Diagram Vector Illustrationinfographic ...">
            <a:extLst>
              <a:ext uri="{FF2B5EF4-FFF2-40B4-BE49-F238E27FC236}">
                <a16:creationId xmlns:a16="http://schemas.microsoft.com/office/drawing/2014/main" id="{8ED9181C-CA5E-3D5B-D11E-0ED065D47AAD}"/>
              </a:ext>
            </a:extLst>
          </p:cNvPr>
          <p:cNvPicPr>
            <a:picLocks noChangeAspect="1" noChangeArrowheads="1"/>
          </p:cNvPicPr>
          <p:nvPr/>
        </p:nvPicPr>
        <p:blipFill>
          <a:blip r:embed="rId3">
            <a:duotone>
              <a:srgbClr val="0F9ED5">
                <a:shade val="45000"/>
                <a:satMod val="135000"/>
              </a:srgbClr>
              <a:prstClr val="white"/>
            </a:duotone>
            <a:extLst>
              <a:ext uri="{BEBA8EAE-BF5A-486C-A8C5-ECC9F3942E4B}">
                <a14:imgProps xmlns:a14="http://schemas.microsoft.com/office/drawing/2010/main">
                  <a14:imgLayer r:embed="rId4">
                    <a14:imgEffect>
                      <a14:backgroundRemoval t="6452" b="90000" l="6500" r="91500">
                        <a14:foregroundMark x1="36333" y1="15484" x2="36333" y2="15484"/>
                        <a14:foregroundMark x1="43000" y1="9032" x2="43000" y2="9032"/>
                        <a14:foregroundMark x1="6500" y1="48710" x2="6500" y2="48710"/>
                        <a14:foregroundMark x1="55833" y1="6452" x2="55833" y2="6452"/>
                        <a14:foregroundMark x1="91500" y1="48871" x2="91500" y2="48871"/>
                        <a14:foregroundMark x1="52167" y1="89839" x2="52167" y2="89839"/>
                        <a14:foregroundMark x1="65833" y1="51774" x2="65833" y2="51774"/>
                        <a14:foregroundMark x1="61167" y1="45484" x2="61167" y2="45484"/>
                        <a14:foregroundMark x1="58167" y1="45000" x2="58167" y2="45000"/>
                        <a14:foregroundMark x1="50833" y1="49032" x2="50833" y2="49032"/>
                        <a14:foregroundMark x1="38333" y1="48226" x2="38333" y2="48226"/>
                        <a14:foregroundMark x1="24333" y1="74194" x2="24333" y2="74194"/>
                        <a14:foregroundMark x1="16500" y1="54839" x2="16500" y2="54839"/>
                        <a14:foregroundMark x1="14167" y1="29677" x2="14167" y2="29677"/>
                        <a14:foregroundMark x1="27833" y1="21129" x2="27833" y2="21129"/>
                        <a14:foregroundMark x1="38000" y1="18710" x2="38000" y2="18710"/>
                        <a14:backgroundMark x1="56500" y1="44516" x2="56500" y2="44516"/>
                        <a14:backgroundMark x1="63500" y1="52419" x2="63500" y2="52419"/>
                      </a14:backgroundRemoval>
                    </a14:imgEffect>
                  </a14:imgLayer>
                </a14:imgProps>
              </a:ext>
              <a:ext uri="{28A0092B-C50C-407E-A947-70E740481C1C}">
                <a14:useLocalDpi xmlns:a14="http://schemas.microsoft.com/office/drawing/2010/main" val="0"/>
              </a:ext>
            </a:extLst>
          </a:blip>
          <a:srcRect/>
          <a:stretch>
            <a:fillRect/>
          </a:stretch>
        </p:blipFill>
        <p:spPr bwMode="auto">
          <a:xfrm>
            <a:off x="1334071" y="3844859"/>
            <a:ext cx="1246432" cy="1287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01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69A46-7F9B-BA30-C43A-CC6C794CCD3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60BA2BF-E499-B82F-68E2-DF5D445D49A2}"/>
              </a:ext>
            </a:extLst>
          </p:cNvPr>
          <p:cNvSpPr/>
          <p:nvPr/>
        </p:nvSpPr>
        <p:spPr>
          <a:xfrm>
            <a:off x="0" y="0"/>
            <a:ext cx="12192000" cy="6858000"/>
          </a:xfrm>
          <a:prstGeom prst="rect">
            <a:avLst/>
          </a:prstGeom>
          <a:solidFill>
            <a:srgbClr val="2147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77C69E3-C21E-DEFA-A89A-7C03E88A10CC}"/>
              </a:ext>
            </a:extLst>
          </p:cNvPr>
          <p:cNvSpPr>
            <a:spLocks noGrp="1"/>
          </p:cNvSpPr>
          <p:nvPr>
            <p:ph type="title"/>
          </p:nvPr>
        </p:nvSpPr>
        <p:spPr>
          <a:xfrm>
            <a:off x="478467" y="259722"/>
            <a:ext cx="11353800" cy="1155331"/>
          </a:xfrm>
        </p:spPr>
        <p:txBody>
          <a:bodyPr>
            <a:normAutofit/>
          </a:bodyPr>
          <a:lstStyle/>
          <a:p>
            <a:r>
              <a:rPr lang="en-US" sz="3400" b="1" dirty="0">
                <a:solidFill>
                  <a:srgbClr val="6AC6B5"/>
                </a:solidFill>
              </a:rPr>
              <a:t>COSA position statement</a:t>
            </a:r>
            <a:endParaRPr lang="en-US" sz="3400" dirty="0">
              <a:solidFill>
                <a:srgbClr val="6AC6B5"/>
              </a:solidFill>
            </a:endParaRPr>
          </a:p>
        </p:txBody>
      </p:sp>
      <p:sp>
        <p:nvSpPr>
          <p:cNvPr id="10" name="TextBox 9">
            <a:extLst>
              <a:ext uri="{FF2B5EF4-FFF2-40B4-BE49-F238E27FC236}">
                <a16:creationId xmlns:a16="http://schemas.microsoft.com/office/drawing/2014/main" id="{CDB772C8-763D-F6B9-7893-9A3CC92EEC27}"/>
              </a:ext>
            </a:extLst>
          </p:cNvPr>
          <p:cNvSpPr txBox="1"/>
          <p:nvPr/>
        </p:nvSpPr>
        <p:spPr>
          <a:xfrm>
            <a:off x="1052085" y="5629173"/>
            <a:ext cx="6074228" cy="1046440"/>
          </a:xfrm>
          <a:prstGeom prst="rect">
            <a:avLst/>
          </a:prstGeom>
          <a:noFill/>
        </p:spPr>
        <p:txBody>
          <a:bodyPr wrap="square" lIns="121920" tIns="60960" rIns="121920" bIns="60960" rtlCol="0" anchor="t">
            <a:spAutoFit/>
          </a:bodyPr>
          <a:lstStyle/>
          <a:p>
            <a:pPr defTabSz="914377"/>
            <a:r>
              <a:rPr lang="en-AU" sz="1200" dirty="0">
                <a:solidFill>
                  <a:schemeClr val="bg1"/>
                </a:solidFill>
                <a:latin typeface="Aptos" panose="020B0004020202020204" pitchFamily="34" charset="0"/>
              </a:rPr>
              <a:t>Nutrition &amp; Dietetics paper available open access:</a:t>
            </a:r>
          </a:p>
          <a:p>
            <a:pPr defTabSz="914377"/>
            <a:r>
              <a:rPr lang="en-AU" sz="1200" dirty="0">
                <a:solidFill>
                  <a:prstClr val="black"/>
                </a:solidFill>
                <a:latin typeface="Aptos" panose="020B0004020202020204" pitchFamily="34" charset="0"/>
                <a:hlinkClick r:id="rId3"/>
              </a:rPr>
              <a:t>https://onlinelibrary.wiley.com/doi/10.1111/1747-0080.12631</a:t>
            </a:r>
            <a:endParaRPr lang="en-AU" sz="1200" dirty="0">
              <a:solidFill>
                <a:prstClr val="black"/>
              </a:solidFill>
              <a:latin typeface="Aptos" panose="020B0004020202020204" pitchFamily="34" charset="0"/>
            </a:endParaRPr>
          </a:p>
          <a:p>
            <a:pPr defTabSz="914377"/>
            <a:endParaRPr lang="en-AU" sz="1200" dirty="0">
              <a:solidFill>
                <a:prstClr val="black"/>
              </a:solidFill>
              <a:latin typeface="Aptos" panose="020B0004020202020204" pitchFamily="34" charset="0"/>
            </a:endParaRPr>
          </a:p>
          <a:p>
            <a:pPr defTabSz="914377"/>
            <a:r>
              <a:rPr lang="en-AU" sz="1200" dirty="0">
                <a:solidFill>
                  <a:schemeClr val="bg1"/>
                </a:solidFill>
                <a:latin typeface="Aptos" panose="020B0004020202020204" pitchFamily="34" charset="0"/>
              </a:rPr>
              <a:t>Position statement available at:</a:t>
            </a:r>
          </a:p>
          <a:p>
            <a:pPr defTabSz="914377"/>
            <a:r>
              <a:rPr lang="en-AU" sz="1200" dirty="0">
                <a:solidFill>
                  <a:prstClr val="black"/>
                </a:solidFill>
                <a:latin typeface="Aptos" panose="020B0004020202020204" pitchFamily="34" charset="0"/>
                <a:hlinkClick r:id="rId4"/>
              </a:rPr>
              <a:t>https://www.cosa.org.au/publications/position-statements</a:t>
            </a:r>
            <a:r>
              <a:rPr lang="en-AU" sz="1200" dirty="0">
                <a:solidFill>
                  <a:prstClr val="black"/>
                </a:solidFill>
                <a:latin typeface="Calibri" panose="020F0502020204030204"/>
                <a:hlinkClick r:id="rId4"/>
              </a:rPr>
              <a:t>/</a:t>
            </a:r>
            <a:r>
              <a:rPr lang="en-AU" sz="1200" dirty="0">
                <a:solidFill>
                  <a:prstClr val="black"/>
                </a:solidFill>
                <a:latin typeface="Calibri" panose="020F0502020204030204"/>
              </a:rPr>
              <a:t> </a:t>
            </a:r>
          </a:p>
        </p:txBody>
      </p:sp>
      <p:pic>
        <p:nvPicPr>
          <p:cNvPr id="6" name="Picture 5">
            <a:extLst>
              <a:ext uri="{FF2B5EF4-FFF2-40B4-BE49-F238E27FC236}">
                <a16:creationId xmlns:a16="http://schemas.microsoft.com/office/drawing/2014/main" id="{6BB3E78C-E476-1C95-A83D-0C3E2F3557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2085" y="1228827"/>
            <a:ext cx="3079939" cy="4160177"/>
          </a:xfrm>
          <a:prstGeom prst="rect">
            <a:avLst/>
          </a:prstGeom>
          <a:ln>
            <a:solidFill>
              <a:schemeClr val="bg1">
                <a:lumMod val="85000"/>
              </a:schemeClr>
            </a:solidFill>
          </a:ln>
        </p:spPr>
      </p:pic>
      <p:pic>
        <p:nvPicPr>
          <p:cNvPr id="8" name="Picture 7" descr="A white text on a black background&#10;&#10;Description automatically generated">
            <a:extLst>
              <a:ext uri="{FF2B5EF4-FFF2-40B4-BE49-F238E27FC236}">
                <a16:creationId xmlns:a16="http://schemas.microsoft.com/office/drawing/2014/main" id="{3E8F5064-0940-B7BC-4326-62A61B60F4EB}"/>
              </a:ext>
            </a:extLst>
          </p:cNvPr>
          <p:cNvPicPr>
            <a:picLocks noChangeAspect="1"/>
          </p:cNvPicPr>
          <p:nvPr/>
        </p:nvPicPr>
        <p:blipFill>
          <a:blip r:embed="rId6"/>
          <a:stretch>
            <a:fillRect/>
          </a:stretch>
        </p:blipFill>
        <p:spPr>
          <a:xfrm>
            <a:off x="4705642" y="1377498"/>
            <a:ext cx="6507663" cy="3862836"/>
          </a:xfrm>
          <a:prstGeom prst="rect">
            <a:avLst/>
          </a:prstGeom>
          <a:ln>
            <a:solidFill>
              <a:schemeClr val="bg1">
                <a:lumMod val="75000"/>
              </a:schemeClr>
            </a:solidFill>
          </a:ln>
        </p:spPr>
      </p:pic>
    </p:spTree>
    <p:extLst>
      <p:ext uri="{BB962C8B-B14F-4D97-AF65-F5344CB8AC3E}">
        <p14:creationId xmlns:p14="http://schemas.microsoft.com/office/powerpoint/2010/main" val="1167411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61ADE-A8B6-B6CA-E62D-703F2543A5E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4339B68-9C16-FB64-649C-26F3D5C34CF6}"/>
              </a:ext>
            </a:extLst>
          </p:cNvPr>
          <p:cNvSpPr/>
          <p:nvPr/>
        </p:nvSpPr>
        <p:spPr>
          <a:xfrm>
            <a:off x="0" y="0"/>
            <a:ext cx="12192000" cy="6858000"/>
          </a:xfrm>
          <a:prstGeom prst="rect">
            <a:avLst/>
          </a:prstGeom>
          <a:solidFill>
            <a:srgbClr val="2147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817390-91FE-8979-6AB5-C4BC110F0EDB}"/>
              </a:ext>
            </a:extLst>
          </p:cNvPr>
          <p:cNvSpPr>
            <a:spLocks noGrp="1"/>
          </p:cNvSpPr>
          <p:nvPr>
            <p:ph type="title"/>
          </p:nvPr>
        </p:nvSpPr>
        <p:spPr>
          <a:xfrm>
            <a:off x="478467" y="259722"/>
            <a:ext cx="11353800" cy="1155331"/>
          </a:xfrm>
        </p:spPr>
        <p:txBody>
          <a:bodyPr>
            <a:normAutofit/>
          </a:bodyPr>
          <a:lstStyle/>
          <a:p>
            <a:r>
              <a:rPr lang="en-US" sz="3400" b="1" dirty="0">
                <a:solidFill>
                  <a:srgbClr val="6AC6B5"/>
                </a:solidFill>
              </a:rPr>
              <a:t>COSA position statement</a:t>
            </a:r>
            <a:endParaRPr lang="en-US" sz="3400" dirty="0">
              <a:solidFill>
                <a:srgbClr val="6AC6B5"/>
              </a:solidFill>
            </a:endParaRPr>
          </a:p>
        </p:txBody>
      </p:sp>
      <p:pic>
        <p:nvPicPr>
          <p:cNvPr id="4" name="Picture 3" descr="A blue and white poster with text&#10;&#10;AI-generated content may be incorrect.">
            <a:extLst>
              <a:ext uri="{FF2B5EF4-FFF2-40B4-BE49-F238E27FC236}">
                <a16:creationId xmlns:a16="http://schemas.microsoft.com/office/drawing/2014/main" id="{CACF817F-FFB0-7A78-0E49-447B64879DBA}"/>
              </a:ext>
            </a:extLst>
          </p:cNvPr>
          <p:cNvPicPr>
            <a:picLocks noChangeAspect="1"/>
          </p:cNvPicPr>
          <p:nvPr/>
        </p:nvPicPr>
        <p:blipFill>
          <a:blip r:embed="rId3"/>
          <a:stretch>
            <a:fillRect/>
          </a:stretch>
        </p:blipFill>
        <p:spPr>
          <a:xfrm>
            <a:off x="643467" y="1501027"/>
            <a:ext cx="10905066" cy="4307500"/>
          </a:xfrm>
          <a:prstGeom prst="rect">
            <a:avLst/>
          </a:prstGeom>
          <a:ln w="57150">
            <a:solidFill>
              <a:schemeClr val="bg1"/>
            </a:solidFill>
          </a:ln>
        </p:spPr>
      </p:pic>
    </p:spTree>
    <p:extLst>
      <p:ext uri="{BB962C8B-B14F-4D97-AF65-F5344CB8AC3E}">
        <p14:creationId xmlns:p14="http://schemas.microsoft.com/office/powerpoint/2010/main" val="415515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2CA02-9E76-C585-EA37-1BB59083791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D4BE3F7-8BCD-68A9-4A50-C4AD7701E491}"/>
              </a:ext>
            </a:extLst>
          </p:cNvPr>
          <p:cNvSpPr/>
          <p:nvPr/>
        </p:nvSpPr>
        <p:spPr>
          <a:xfrm>
            <a:off x="0" y="0"/>
            <a:ext cx="12192000" cy="6858000"/>
          </a:xfrm>
          <a:prstGeom prst="rect">
            <a:avLst/>
          </a:prstGeom>
          <a:solidFill>
            <a:srgbClr val="2147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0CA7EE4-9D45-D400-38DD-897FCCF6B5D2}"/>
              </a:ext>
            </a:extLst>
          </p:cNvPr>
          <p:cNvSpPr>
            <a:spLocks noGrp="1"/>
          </p:cNvSpPr>
          <p:nvPr>
            <p:ph type="title"/>
          </p:nvPr>
        </p:nvSpPr>
        <p:spPr>
          <a:xfrm>
            <a:off x="478467" y="259722"/>
            <a:ext cx="11353800" cy="1155331"/>
          </a:xfrm>
        </p:spPr>
        <p:txBody>
          <a:bodyPr>
            <a:normAutofit/>
          </a:bodyPr>
          <a:lstStyle/>
          <a:p>
            <a:r>
              <a:rPr lang="en-US" sz="3400" b="1" dirty="0">
                <a:solidFill>
                  <a:srgbClr val="6AC6B5"/>
                </a:solidFill>
              </a:rPr>
              <a:t>Cancer-related malnutrition and sarcopenia</a:t>
            </a:r>
            <a:endParaRPr lang="en-US" sz="3400" dirty="0">
              <a:solidFill>
                <a:srgbClr val="6AC6B5"/>
              </a:solidFill>
            </a:endParaRPr>
          </a:p>
        </p:txBody>
      </p:sp>
      <p:sp>
        <p:nvSpPr>
          <p:cNvPr id="5" name="Round Single Corner of Rectangle 4">
            <a:extLst>
              <a:ext uri="{FF2B5EF4-FFF2-40B4-BE49-F238E27FC236}">
                <a16:creationId xmlns:a16="http://schemas.microsoft.com/office/drawing/2014/main" id="{E8943059-0519-A06C-0D20-2480A975CD00}"/>
              </a:ext>
            </a:extLst>
          </p:cNvPr>
          <p:cNvSpPr/>
          <p:nvPr/>
        </p:nvSpPr>
        <p:spPr>
          <a:xfrm>
            <a:off x="478467" y="1415054"/>
            <a:ext cx="11072180" cy="4410014"/>
          </a:xfrm>
          <a:prstGeom prst="round1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rgbClr val="002060"/>
                </a:solidFill>
              </a:rPr>
              <a:t>    </a:t>
            </a:r>
            <a:r>
              <a:rPr lang="en-US" sz="2000" b="1" dirty="0">
                <a:solidFill>
                  <a:srgbClr val="002060"/>
                </a:solidFill>
              </a:rPr>
              <a:t>Adherence to position statement recommendations:</a:t>
            </a:r>
          </a:p>
          <a:p>
            <a:endParaRPr lang="en-US" sz="2000" b="1" dirty="0">
              <a:solidFill>
                <a:srgbClr val="002060"/>
              </a:solidFill>
            </a:endParaRPr>
          </a:p>
          <a:p>
            <a:endParaRPr lang="en-US" b="1" dirty="0">
              <a:solidFill>
                <a:srgbClr val="002060"/>
              </a:solidFill>
            </a:endParaRPr>
          </a:p>
          <a:p>
            <a:endParaRPr lang="en-US" b="1" dirty="0">
              <a:solidFill>
                <a:srgbClr val="002060"/>
              </a:solidFill>
            </a:endParaRPr>
          </a:p>
          <a:p>
            <a:endParaRPr lang="en-US" b="1" dirty="0">
              <a:solidFill>
                <a:srgbClr val="002060"/>
              </a:solidFill>
            </a:endParaRPr>
          </a:p>
          <a:p>
            <a:endParaRPr lang="en-US" b="1" dirty="0">
              <a:solidFill>
                <a:srgbClr val="002060"/>
              </a:solidFill>
            </a:endParaRPr>
          </a:p>
          <a:p>
            <a:endParaRPr lang="en-US" b="1" dirty="0">
              <a:solidFill>
                <a:srgbClr val="002060"/>
              </a:solidFill>
            </a:endParaRPr>
          </a:p>
          <a:p>
            <a:endParaRPr lang="en-US" b="1" dirty="0">
              <a:solidFill>
                <a:srgbClr val="002060"/>
              </a:solidFill>
            </a:endParaRPr>
          </a:p>
          <a:p>
            <a:endParaRPr lang="en-US" b="1" dirty="0">
              <a:solidFill>
                <a:srgbClr val="002060"/>
              </a:solidFill>
            </a:endParaRPr>
          </a:p>
          <a:p>
            <a:endParaRPr lang="en-US" b="1" dirty="0">
              <a:solidFill>
                <a:srgbClr val="002060"/>
              </a:solidFill>
            </a:endParaRPr>
          </a:p>
          <a:p>
            <a:endParaRPr lang="en-US" b="1" dirty="0">
              <a:solidFill>
                <a:srgbClr val="002060"/>
              </a:solidFill>
            </a:endParaRPr>
          </a:p>
          <a:p>
            <a:endParaRPr lang="en-US" b="1" dirty="0">
              <a:solidFill>
                <a:srgbClr val="002060"/>
              </a:solidFill>
            </a:endParaRPr>
          </a:p>
          <a:p>
            <a:endParaRPr lang="en-US" b="1" dirty="0">
              <a:solidFill>
                <a:srgbClr val="002060"/>
              </a:solidFill>
            </a:endParaRPr>
          </a:p>
          <a:p>
            <a:endParaRPr lang="en-US" b="1" dirty="0">
              <a:solidFill>
                <a:srgbClr val="002060"/>
              </a:solidFill>
            </a:endParaRPr>
          </a:p>
        </p:txBody>
      </p:sp>
      <p:sp>
        <p:nvSpPr>
          <p:cNvPr id="6" name="Rectangle: Rounded Corners 5">
            <a:extLst>
              <a:ext uri="{FF2B5EF4-FFF2-40B4-BE49-F238E27FC236}">
                <a16:creationId xmlns:a16="http://schemas.microsoft.com/office/drawing/2014/main" id="{03B0119E-D4B6-3D75-30D9-B242B5DDFA21}"/>
              </a:ext>
            </a:extLst>
          </p:cNvPr>
          <p:cNvSpPr/>
          <p:nvPr/>
        </p:nvSpPr>
        <p:spPr>
          <a:xfrm>
            <a:off x="1288505" y="2487478"/>
            <a:ext cx="4434778" cy="2643809"/>
          </a:xfrm>
          <a:prstGeom prst="roundRect">
            <a:avLst/>
          </a:prstGeom>
          <a:solidFill>
            <a:srgbClr val="002060"/>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dirty="0">
                <a:solidFill>
                  <a:srgbClr val="00B0F0"/>
                </a:solidFill>
              </a:rPr>
              <a:t>Malnutrition</a:t>
            </a:r>
          </a:p>
          <a:p>
            <a:endParaRPr lang="en-US" dirty="0"/>
          </a:p>
          <a:p>
            <a:pPr>
              <a:spcAft>
                <a:spcPts val="600"/>
              </a:spcAft>
            </a:pPr>
            <a:r>
              <a:rPr lang="en-US" dirty="0"/>
              <a:t>Screening  	</a:t>
            </a:r>
            <a:r>
              <a:rPr lang="en-US" sz="1400" i="1" dirty="0">
                <a:sym typeface="Wingdings 2" panose="05020102010507070707" pitchFamily="18" charset="2"/>
              </a:rPr>
              <a:t>met/partially met/not met</a:t>
            </a:r>
            <a:endParaRPr lang="en-US" sz="1400" i="1" dirty="0"/>
          </a:p>
          <a:p>
            <a:pPr>
              <a:spcAft>
                <a:spcPts val="600"/>
              </a:spcAft>
            </a:pPr>
            <a:r>
              <a:rPr lang="en-US" dirty="0"/>
              <a:t>Referral</a:t>
            </a:r>
            <a:r>
              <a:rPr lang="en-US" i="1" dirty="0">
                <a:sym typeface="Wingdings 2" panose="05020102010507070707" pitchFamily="18" charset="2"/>
              </a:rPr>
              <a:t> 		</a:t>
            </a:r>
            <a:r>
              <a:rPr lang="en-US" sz="1400" i="1" dirty="0">
                <a:sym typeface="Wingdings 2" panose="05020102010507070707" pitchFamily="18" charset="2"/>
              </a:rPr>
              <a:t>met/partially met/not met</a:t>
            </a:r>
            <a:endParaRPr lang="en-US" sz="1400" dirty="0"/>
          </a:p>
          <a:p>
            <a:pPr>
              <a:spcAft>
                <a:spcPts val="600"/>
              </a:spcAft>
            </a:pPr>
            <a:r>
              <a:rPr lang="en-US" dirty="0"/>
              <a:t>Assessment  	</a:t>
            </a:r>
            <a:r>
              <a:rPr lang="en-US" sz="1400" i="1" dirty="0">
                <a:sym typeface="Wingdings 2" panose="05020102010507070707" pitchFamily="18" charset="2"/>
              </a:rPr>
              <a:t>met/partially met/not met</a:t>
            </a:r>
            <a:endParaRPr lang="en-US" dirty="0"/>
          </a:p>
          <a:p>
            <a:pPr>
              <a:spcAft>
                <a:spcPts val="600"/>
              </a:spcAft>
            </a:pPr>
            <a:r>
              <a:rPr lang="en-US" dirty="0"/>
              <a:t>Treatment  	</a:t>
            </a:r>
            <a:r>
              <a:rPr lang="en-US" sz="1400" i="1" dirty="0">
                <a:sym typeface="Wingdings 2" panose="05020102010507070707" pitchFamily="18" charset="2"/>
              </a:rPr>
              <a:t>met/partially met/not met</a:t>
            </a:r>
            <a:endParaRPr lang="en-US" sz="1400" i="1" dirty="0"/>
          </a:p>
          <a:p>
            <a:pPr>
              <a:spcAft>
                <a:spcPts val="600"/>
              </a:spcAft>
            </a:pPr>
            <a:r>
              <a:rPr lang="en-AU" dirty="0"/>
              <a:t>Multidisc Care	</a:t>
            </a:r>
            <a:r>
              <a:rPr lang="en-US" sz="1400" i="1" dirty="0">
                <a:sym typeface="Wingdings 2" panose="05020102010507070707" pitchFamily="18" charset="2"/>
              </a:rPr>
              <a:t>met/partially met/not met</a:t>
            </a:r>
            <a:endParaRPr lang="en-AU" sz="1400" dirty="0"/>
          </a:p>
        </p:txBody>
      </p:sp>
      <p:sp>
        <p:nvSpPr>
          <p:cNvPr id="8" name="Rectangle: Rounded Corners 7">
            <a:extLst>
              <a:ext uri="{FF2B5EF4-FFF2-40B4-BE49-F238E27FC236}">
                <a16:creationId xmlns:a16="http://schemas.microsoft.com/office/drawing/2014/main" id="{C3B12EF8-7E15-28C5-5215-EBEF76471702}"/>
              </a:ext>
            </a:extLst>
          </p:cNvPr>
          <p:cNvSpPr/>
          <p:nvPr/>
        </p:nvSpPr>
        <p:spPr>
          <a:xfrm>
            <a:off x="6386566" y="2487477"/>
            <a:ext cx="4307399" cy="2643809"/>
          </a:xfrm>
          <a:prstGeom prst="roundRect">
            <a:avLst/>
          </a:prstGeom>
          <a:solidFill>
            <a:srgbClr val="002060"/>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dirty="0">
                <a:solidFill>
                  <a:srgbClr val="00B0F0"/>
                </a:solidFill>
              </a:rPr>
              <a:t>Sarcopenia</a:t>
            </a:r>
          </a:p>
          <a:p>
            <a:endParaRPr lang="en-US" dirty="0"/>
          </a:p>
          <a:p>
            <a:pPr>
              <a:spcAft>
                <a:spcPts val="600"/>
              </a:spcAft>
            </a:pPr>
            <a:r>
              <a:rPr lang="en-US" dirty="0"/>
              <a:t>Screening  	</a:t>
            </a:r>
            <a:r>
              <a:rPr lang="en-US" sz="1400" i="1" dirty="0">
                <a:sym typeface="Wingdings 2" panose="05020102010507070707" pitchFamily="18" charset="2"/>
              </a:rPr>
              <a:t>met/partially met/not met</a:t>
            </a:r>
            <a:endParaRPr lang="en-US" sz="1400" i="1" dirty="0"/>
          </a:p>
          <a:p>
            <a:pPr>
              <a:spcAft>
                <a:spcPts val="600"/>
              </a:spcAft>
            </a:pPr>
            <a:r>
              <a:rPr lang="en-US" dirty="0"/>
              <a:t>Referral</a:t>
            </a:r>
            <a:r>
              <a:rPr lang="en-US" i="1" dirty="0">
                <a:sym typeface="Wingdings 2" panose="05020102010507070707" pitchFamily="18" charset="2"/>
              </a:rPr>
              <a:t> 		</a:t>
            </a:r>
            <a:r>
              <a:rPr lang="en-US" sz="1400" i="1" dirty="0">
                <a:sym typeface="Wingdings 2" panose="05020102010507070707" pitchFamily="18" charset="2"/>
              </a:rPr>
              <a:t>met/partially met/not met</a:t>
            </a:r>
            <a:endParaRPr lang="en-US" sz="1400" dirty="0"/>
          </a:p>
          <a:p>
            <a:pPr>
              <a:spcAft>
                <a:spcPts val="600"/>
              </a:spcAft>
            </a:pPr>
            <a:r>
              <a:rPr lang="en-US" dirty="0"/>
              <a:t>Assessment  	</a:t>
            </a:r>
            <a:r>
              <a:rPr lang="en-US" sz="1400" i="1" dirty="0">
                <a:sym typeface="Wingdings 2" panose="05020102010507070707" pitchFamily="18" charset="2"/>
              </a:rPr>
              <a:t>met/partially met/not met</a:t>
            </a:r>
            <a:endParaRPr lang="en-US" sz="1400" dirty="0"/>
          </a:p>
          <a:p>
            <a:pPr>
              <a:spcAft>
                <a:spcPts val="600"/>
              </a:spcAft>
            </a:pPr>
            <a:r>
              <a:rPr lang="en-US" dirty="0"/>
              <a:t>Treatment  	</a:t>
            </a:r>
            <a:r>
              <a:rPr lang="en-US" sz="1400" i="1" dirty="0">
                <a:sym typeface="Wingdings 2" panose="05020102010507070707" pitchFamily="18" charset="2"/>
              </a:rPr>
              <a:t>met/partially met/not met</a:t>
            </a:r>
            <a:endParaRPr lang="en-US" sz="1400" i="1" dirty="0"/>
          </a:p>
          <a:p>
            <a:pPr>
              <a:spcAft>
                <a:spcPts val="600"/>
              </a:spcAft>
            </a:pPr>
            <a:r>
              <a:rPr lang="en-AU" dirty="0"/>
              <a:t>Multidisc Care</a:t>
            </a:r>
            <a:r>
              <a:rPr lang="en-US" i="1" dirty="0">
                <a:sym typeface="Wingdings 2" panose="05020102010507070707" pitchFamily="18" charset="2"/>
              </a:rPr>
              <a:t> 	</a:t>
            </a:r>
            <a:r>
              <a:rPr lang="en-US" sz="1400" i="1" dirty="0">
                <a:sym typeface="Wingdings 2" panose="05020102010507070707" pitchFamily="18" charset="2"/>
              </a:rPr>
              <a:t>met/partially met/not met</a:t>
            </a:r>
            <a:endParaRPr lang="en-AU" sz="1400" dirty="0"/>
          </a:p>
        </p:txBody>
      </p:sp>
    </p:spTree>
    <p:extLst>
      <p:ext uri="{BB962C8B-B14F-4D97-AF65-F5344CB8AC3E}">
        <p14:creationId xmlns:p14="http://schemas.microsoft.com/office/powerpoint/2010/main" val="23612406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21ebff4-c74b-4b68-9086-be509bbcb244">
      <Terms xmlns="http://schemas.microsoft.com/office/infopath/2007/PartnerControls"/>
    </lcf76f155ced4ddcb4097134ff3c332f>
    <jadd846fd3174b58aeb88858dabaf8dd xmlns="38a49471-b79d-4165-95c6-af1b07250893">
      <Terms xmlns="http://schemas.microsoft.com/office/infopath/2007/PartnerControls">
        <TermInfo xmlns="http://schemas.microsoft.com/office/infopath/2007/PartnerControls">
          <TermName xmlns="http://schemas.microsoft.com/office/infopath/2007/PartnerControls">Nutrition</TermName>
          <TermId xmlns="http://schemas.microsoft.com/office/infopath/2007/PartnerControls">3b5f24cc-ce1c-44bc-9e7e-38f8e20fc831</TermId>
        </TermInfo>
      </Terms>
    </jadd846fd3174b58aeb88858dabaf8dd>
    <p2ab84fdcadf4b4fb55ababca33c4534 xmlns="38a49471-b79d-4165-95c6-af1b07250893">
      <Terms xmlns="http://schemas.microsoft.com/office/infopath/2007/PartnerControls">
        <TermInfo xmlns="http://schemas.microsoft.com/office/infopath/2007/PartnerControls">
          <TermName xmlns="http://schemas.microsoft.com/office/infopath/2007/PartnerControls">Operational</TermName>
          <TermId xmlns="http://schemas.microsoft.com/office/infopath/2007/PartnerControls">150389d9-0463-4c4a-b800-fb182dbb9bcb</TermId>
        </TermInfo>
      </Terms>
    </p2ab84fdcadf4b4fb55ababca33c4534>
    <le91189bd9784da083db381451ee4c46 xmlns="38a49471-b79d-4165-95c6-af1b07250893">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2b22734e-9cea-437f-97a4-653416044446</TermId>
        </TermInfo>
      </Terms>
    </le91189bd9784da083db381451ee4c46>
    <o5967d8969ae4604919aa8cc1a628a25 xmlns="38a49471-b79d-4165-95c6-af1b07250893">
      <Terms xmlns="http://schemas.microsoft.com/office/infopath/2007/PartnerControls">
        <TermInfo xmlns="http://schemas.microsoft.com/office/infopath/2007/PartnerControls">
          <TermName xmlns="http://schemas.microsoft.com/office/infopath/2007/PartnerControls">N/A</TermName>
          <TermId xmlns="http://schemas.microsoft.com/office/infopath/2007/PartnerControls">77aac54e-7746-4232-91ae-96cfc2b44f19</TermId>
        </TermInfo>
      </Terms>
    </o5967d8969ae4604919aa8cc1a628a25>
    <da657249692a41e096d620264af5fff3 xmlns="38a49471-b79d-4165-95c6-af1b07250893">
      <Terms xmlns="http://schemas.microsoft.com/office/infopath/2007/PartnerControls"/>
    </da657249692a41e096d620264af5fff3>
    <pmCostCentre xmlns="38a49471-b79d-4165-95c6-af1b07250893">N2502</pmCostCentre>
    <NavigatorClassification xmlns="38a49471-b79d-4165-95c6-af1b07250893">Team Workspace</NavigatorClassificati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C2FB783430C30408F58A1686165FE80" ma:contentTypeVersion="25" ma:contentTypeDescription="Create a new document." ma:contentTypeScope="" ma:versionID="7a380e1546bb2d96bc606e80041ee751">
  <xsd:schema xmlns:xsd="http://www.w3.org/2001/XMLSchema" xmlns:xs="http://www.w3.org/2001/XMLSchema" xmlns:p="http://schemas.microsoft.com/office/2006/metadata/properties" xmlns:ns2="38a49471-b79d-4165-95c6-af1b07250893" xmlns:ns3="421ebff4-c74b-4b68-9086-be509bbcb244" targetNamespace="http://schemas.microsoft.com/office/2006/metadata/properties" ma:root="true" ma:fieldsID="8d8d1e700ae17a4ede73d024ecc771a9" ns2:_="" ns3:_="">
    <xsd:import namespace="38a49471-b79d-4165-95c6-af1b07250893"/>
    <xsd:import namespace="421ebff4-c74b-4b68-9086-be509bbcb244"/>
    <xsd:element name="properties">
      <xsd:complexType>
        <xsd:sequence>
          <xsd:element name="documentManagement">
            <xsd:complexType>
              <xsd:all>
                <xsd:element ref="ns2:da657249692a41e096d620264af5fff3" minOccurs="0"/>
                <xsd:element ref="ns2:jadd846fd3174b58aeb88858dabaf8dd" minOccurs="0"/>
                <xsd:element ref="ns2:le91189bd9784da083db381451ee4c46" minOccurs="0"/>
                <xsd:element ref="ns2:o5967d8969ae4604919aa8cc1a628a25" minOccurs="0"/>
                <xsd:element ref="ns2:p2ab84fdcadf4b4fb55ababca33c4534" minOccurs="0"/>
                <xsd:element ref="ns2:pmCostCentre" minOccurs="0"/>
                <xsd:element ref="ns2:NavigatorClassification" minOccurs="0"/>
                <xsd:element ref="ns3:MediaServiceMetadata" minOccurs="0"/>
                <xsd:element ref="ns3:MediaServiceFastMetadata" minOccurs="0"/>
                <xsd:element ref="ns3:MediaServiceObjectDetectorVersions" minOccurs="0"/>
                <xsd:element ref="ns2:SharedWithUsers" minOccurs="0"/>
                <xsd:element ref="ns2:SharedWithDetails" minOccurs="0"/>
                <xsd:element ref="ns3:MediaServiceSearchProperties"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a49471-b79d-4165-95c6-af1b07250893" elementFormDefault="qualified">
    <xsd:import namespace="http://schemas.microsoft.com/office/2006/documentManagement/types"/>
    <xsd:import namespace="http://schemas.microsoft.com/office/infopath/2007/PartnerControls"/>
    <xsd:element name="da657249692a41e096d620264af5fff3" ma:index="9" nillable="true" ma:taxonomy="true" ma:internalName="da657249692a41e096d620264af5fff3" ma:taxonomyFieldName="pmDivision" ma:displayName="Division" ma:readOnly="false" ma:default="1;#Allied Health &amp;amp; Nursing|d9288fa2-4cf5-4759-8acb-c244a94c1719" ma:fieldId="{da657249-692a-41e0-96d6-20264af5fff3}" ma:sspId="54dc490e-0ba4-43e8-b334-a6bff8b18b78" ma:termSetId="d91d20d7-c3b4-42e2-a4f8-5eca3df6795d" ma:anchorId="00000000-0000-0000-0000-000000000000" ma:open="false" ma:isKeyword="false">
      <xsd:complexType>
        <xsd:sequence>
          <xsd:element ref="pc:Terms" minOccurs="0" maxOccurs="1"/>
        </xsd:sequence>
      </xsd:complexType>
    </xsd:element>
    <xsd:element name="jadd846fd3174b58aeb88858dabaf8dd" ma:index="11" nillable="true" ma:taxonomy="true" ma:internalName="jadd846fd3174b58aeb88858dabaf8dd" ma:taxonomyFieldName="pmDepartment" ma:displayName="Department" ma:readOnly="false" ma:default="2;#Nutrition|3b5f24cc-ce1c-44bc-9e7e-38f8e20fc831" ma:fieldId="{3add846f-d317-4b58-aeb8-8858dabaf8dd}" ma:sspId="54dc490e-0ba4-43e8-b334-a6bff8b18b78" ma:termSetId="4d67b9e8-cf21-4aa6-83ce-5e4d67120ab4" ma:anchorId="00000000-0000-0000-0000-000000000000" ma:open="false" ma:isKeyword="false">
      <xsd:complexType>
        <xsd:sequence>
          <xsd:element ref="pc:Terms" minOccurs="0" maxOccurs="1"/>
        </xsd:sequence>
      </xsd:complexType>
    </xsd:element>
    <xsd:element name="le91189bd9784da083db381451ee4c46" ma:index="13" nillable="true" ma:taxonomy="true" ma:internalName="le91189bd9784da083db381451ee4c46" ma:taxonomyFieldName="pmAudienceMembers" ma:displayName="Audience and Members" ma:readOnly="false" ma:default="3;#Internal|2b22734e-9cea-437f-97a4-653416044446" ma:fieldId="{5e91189b-d978-4da0-83db-381451ee4c46}" ma:sspId="54dc490e-0ba4-43e8-b334-a6bff8b18b78" ma:termSetId="62add7b9-57bd-432c-8733-d6a6f14c7fdd" ma:anchorId="00000000-0000-0000-0000-000000000000" ma:open="false" ma:isKeyword="false">
      <xsd:complexType>
        <xsd:sequence>
          <xsd:element ref="pc:Terms" minOccurs="0" maxOccurs="1"/>
        </xsd:sequence>
      </xsd:complexType>
    </xsd:element>
    <xsd:element name="o5967d8969ae4604919aa8cc1a628a25" ma:index="15" nillable="true" ma:taxonomy="true" ma:internalName="o5967d8969ae4604919aa8cc1a628a25" ma:taxonomyFieldName="pmStream" ma:displayName="Stream" ma:readOnly="false" ma:default="4;#N/A|77aac54e-7746-4232-91ae-96cfc2b44f19" ma:fieldId="{85967d89-69ae-4604-919a-a8cc1a628a25}" ma:sspId="54dc490e-0ba4-43e8-b334-a6bff8b18b78" ma:termSetId="1fc35126-0094-4f5b-885a-83fbff8cec4a" ma:anchorId="00000000-0000-0000-0000-000000000000" ma:open="false" ma:isKeyword="false">
      <xsd:complexType>
        <xsd:sequence>
          <xsd:element ref="pc:Terms" minOccurs="0" maxOccurs="1"/>
        </xsd:sequence>
      </xsd:complexType>
    </xsd:element>
    <xsd:element name="p2ab84fdcadf4b4fb55ababca33c4534" ma:index="17" nillable="true" ma:taxonomy="true" ma:internalName="p2ab84fdcadf4b4fb55ababca33c4534" ma:taxonomyFieldName="pmDataCategory" ma:displayName="Data Category" ma:readOnly="false" ma:default="5;#Operational|150389d9-0463-4c4a-b800-fb182dbb9bcb" ma:fieldId="{92ab84fd-cadf-4b4f-b55a-babca33c4534}" ma:sspId="54dc490e-0ba4-43e8-b334-a6bff8b18b78" ma:termSetId="9fd63634-52d1-4d2f-b379-de98110987c9" ma:anchorId="00000000-0000-0000-0000-000000000000" ma:open="false" ma:isKeyword="false">
      <xsd:complexType>
        <xsd:sequence>
          <xsd:element ref="pc:Terms" minOccurs="0" maxOccurs="1"/>
        </xsd:sequence>
      </xsd:complexType>
    </xsd:element>
    <xsd:element name="pmCostCentre" ma:index="18" nillable="true" ma:displayName="Cost Centre" ma:default="N2502" ma:internalName="pmCostCentre" ma:readOnly="false">
      <xsd:simpleType>
        <xsd:restriction base="dms:Text"/>
      </xsd:simpleType>
    </xsd:element>
    <xsd:element name="NavigatorClassification" ma:index="19" nillable="true" ma:displayName="Site Classification" ma:default="Team Workspace" ma:internalName="NavigatorClassification" ma:readOnly="true">
      <xsd:simpleType>
        <xsd:restriction base="dms:Text"/>
      </xsd:simple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21ebff4-c74b-4b68-9086-be509bbcb244" elementFormDefault="qualified">
    <xsd:import namespace="http://schemas.microsoft.com/office/2006/documentManagement/types"/>
    <xsd:import namespace="http://schemas.microsoft.com/office/infopath/2007/PartnerControls"/>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DateTaken" ma:index="28" nillable="true" ma:displayName="MediaServiceDateTaken" ma:hidden="true" ma:indexed="true" ma:internalName="MediaServiceDateTaken" ma:readOnly="true">
      <xsd:simpleType>
        <xsd:restriction base="dms:Text"/>
      </xsd:simpleType>
    </xsd:element>
    <xsd:element name="MediaLengthInSeconds" ma:index="29" nillable="true" ma:displayName="MediaLengthInSeconds" ma:hidden="true" ma:internalName="MediaLengthInSeconds" ma:readOnly="true">
      <xsd:simpleType>
        <xsd:restriction base="dms:Unknown"/>
      </xsd:simpleType>
    </xsd:element>
    <xsd:element name="lcf76f155ced4ddcb4097134ff3c332f" ma:index="31" nillable="true" ma:taxonomy="true" ma:internalName="lcf76f155ced4ddcb4097134ff3c332f" ma:taxonomyFieldName="MediaServiceImageTags" ma:displayName="Image Tags" ma:readOnly="false" ma:fieldId="{5cf76f15-5ced-4ddc-b409-7134ff3c332f}" ma:taxonomyMulti="true" ma:sspId="54dc490e-0ba4-43e8-b334-a6bff8b18b78" ma:termSetId="09814cd3-568e-fe90-9814-8d621ff8fb84" ma:anchorId="fba54fb3-c3e1-fe81-a776-ca4b69148c4d" ma:open="true" ma:isKeyword="false">
      <xsd:complexType>
        <xsd:sequence>
          <xsd:element ref="pc:Terms" minOccurs="0" maxOccurs="1"/>
        </xsd:sequence>
      </xsd:complexType>
    </xsd:element>
    <xsd:element name="MediaServiceOCR" ma:index="32"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D46979-E108-49B0-A0D9-1C7CAEC15DF4}">
  <ds:schemaRefs>
    <ds:schemaRef ds:uri="http://schemas.openxmlformats.org/package/2006/metadata/core-properties"/>
    <ds:schemaRef ds:uri="http://purl.org/dc/terms/"/>
    <ds:schemaRef ds:uri="http://schemas.microsoft.com/office/2006/documentManagement/types"/>
    <ds:schemaRef ds:uri="38a49471-b79d-4165-95c6-af1b07250893"/>
    <ds:schemaRef ds:uri="http://purl.org/dc/dcmitype/"/>
    <ds:schemaRef ds:uri="http://schemas.microsoft.com/office/infopath/2007/PartnerControls"/>
    <ds:schemaRef ds:uri="421ebff4-c74b-4b68-9086-be509bbcb244"/>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83DBEEBC-DAF9-4515-91E6-731502A189B3}">
  <ds:schemaRefs>
    <ds:schemaRef ds:uri="http://schemas.microsoft.com/sharepoint/v3/contenttype/forms"/>
  </ds:schemaRefs>
</ds:datastoreItem>
</file>

<file path=customXml/itemProps3.xml><?xml version="1.0" encoding="utf-8"?>
<ds:datastoreItem xmlns:ds="http://schemas.openxmlformats.org/officeDocument/2006/customXml" ds:itemID="{FCB52125-0E4F-4AF9-96FC-9418725969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a49471-b79d-4165-95c6-af1b07250893"/>
    <ds:schemaRef ds:uri="421ebff4-c74b-4b68-9086-be509bbcb2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7ad1d679-7a9d-467b-8ded-9fddbe88f77b}" enabled="0" method="" siteId="{7ad1d679-7a9d-467b-8ded-9fddbe88f77b}" removed="1"/>
</clbl:labelList>
</file>

<file path=docProps/app.xml><?xml version="1.0" encoding="utf-8"?>
<Properties xmlns="http://schemas.openxmlformats.org/officeDocument/2006/extended-properties" xmlns:vt="http://schemas.openxmlformats.org/officeDocument/2006/docPropsVTypes">
  <TotalTime>392</TotalTime>
  <Words>1180</Words>
  <Application>Microsoft Office PowerPoint</Application>
  <PresentationFormat>Widescreen</PresentationFormat>
  <Paragraphs>171</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Aptos</vt:lpstr>
      <vt:lpstr>Aptos Display</vt:lpstr>
      <vt:lpstr>Aptos ExtraBold</vt:lpstr>
      <vt:lpstr>Arial</vt:lpstr>
      <vt:lpstr>Calibri</vt:lpstr>
      <vt:lpstr>Wingdings 2</vt:lpstr>
      <vt:lpstr>Office Theme</vt:lpstr>
      <vt:lpstr>PowerPoint Presentation</vt:lpstr>
      <vt:lpstr>Cancer-related malnutrition and sarcopenia</vt:lpstr>
      <vt:lpstr>Cancer-related malnutrition and sarcopenia</vt:lpstr>
      <vt:lpstr>Cancer-related malnutrition and sarcopenia</vt:lpstr>
      <vt:lpstr>Cancer-related malnutrition and sarcopenia</vt:lpstr>
      <vt:lpstr>Cancer-related malnutrition and sarcopenia</vt:lpstr>
      <vt:lpstr>COSA position statement</vt:lpstr>
      <vt:lpstr>COSA position statement</vt:lpstr>
      <vt:lpstr>Cancer-related malnutrition and sarcopenia</vt:lpstr>
      <vt:lpstr>COSA Implementation Toolkit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Soraya Franklin</dc:creator>
  <cp:lastModifiedBy>Jane Stewart</cp:lastModifiedBy>
  <cp:revision>10</cp:revision>
  <dcterms:created xsi:type="dcterms:W3CDTF">2026-04-28T08:49:04Z</dcterms:created>
  <dcterms:modified xsi:type="dcterms:W3CDTF">2026-05-07T03:10:09Z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0x010100BC2FB783430C30408F58A1686165FE80</vt:lpwstr>
  </property>
  <property fmtid="{D5CDD505-2E9C-101B-9397-08002B2CF9AE}" pid="3" name="MediaServiceImageTags">
    <vt:lpwstr/>
  </property>
  <property fmtid="{D5CDD505-2E9C-101B-9397-08002B2CF9AE}" pid="4" name="pmDivision">
    <vt:lpwstr/>
  </property>
  <property fmtid="{D5CDD505-2E9C-101B-9397-08002B2CF9AE}" pid="5" name="pmDataCategory">
    <vt:lpwstr>5;#Operational|150389d9-0463-4c4a-b800-fb182dbb9bcb</vt:lpwstr>
  </property>
  <property fmtid="{D5CDD505-2E9C-101B-9397-08002B2CF9AE}" pid="6" name="pmDepartment">
    <vt:lpwstr>2;#Nutrition|3b5f24cc-ce1c-44bc-9e7e-38f8e20fc831</vt:lpwstr>
  </property>
  <property fmtid="{D5CDD505-2E9C-101B-9397-08002B2CF9AE}" pid="7" name="pmAudienceMembers">
    <vt:lpwstr>3;#Internal|2b22734e-9cea-437f-97a4-653416044446</vt:lpwstr>
  </property>
  <property fmtid="{D5CDD505-2E9C-101B-9397-08002B2CF9AE}" pid="8" name="pmStream">
    <vt:lpwstr>4;#N/A|77aac54e-7746-4232-91ae-96cfc2b44f19</vt:lpwstr>
  </property>
</Properties>
</file>